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792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1" r:id="rId7"/>
    <p:sldId id="297" r:id="rId8"/>
    <p:sldId id="299" r:id="rId9"/>
    <p:sldId id="296" r:id="rId10"/>
    <p:sldId id="262" r:id="rId11"/>
    <p:sldId id="263" r:id="rId12"/>
    <p:sldId id="264" r:id="rId13"/>
    <p:sldId id="265" r:id="rId14"/>
    <p:sldId id="266" r:id="rId15"/>
    <p:sldId id="267" r:id="rId16"/>
    <p:sldId id="300" r:id="rId17"/>
    <p:sldId id="268" r:id="rId18"/>
    <p:sldId id="269" r:id="rId19"/>
    <p:sldId id="270" r:id="rId20"/>
    <p:sldId id="271" r:id="rId21"/>
    <p:sldId id="272" r:id="rId22"/>
    <p:sldId id="301" r:id="rId23"/>
    <p:sldId id="302" r:id="rId24"/>
    <p:sldId id="303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5" r:id="rId46"/>
    <p:sldId id="293" r:id="rId47"/>
  </p:sldIdLst>
  <p:sldSz cx="18288000" cy="10287000"/>
  <p:notesSz cx="6858000" cy="9144000"/>
  <p:embeddedFontLst>
    <p:embeddedFont>
      <p:font typeface="Anton" pitchFamily="2" charset="0"/>
      <p:regular r:id="rId49"/>
    </p:embeddedFont>
    <p:embeddedFont>
      <p:font typeface="Arimo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Give You Glory" panose="020B0604020202020204" charset="0"/>
      <p:regular r:id="rId58"/>
    </p:embeddedFont>
    <p:embeddedFont>
      <p:font typeface="Inter 1" panose="020B0604020202020204" charset="0"/>
      <p:regular r:id="rId59"/>
    </p:embeddedFont>
    <p:embeddedFont>
      <p:font typeface="Inter 1 Bold" panose="020B0604020202020204" charset="0"/>
      <p:regular r:id="rId60"/>
    </p:embeddedFont>
    <p:embeddedFont>
      <p:font typeface="Inter 1 Medium" panose="020B0604020202020204" charset="0"/>
      <p:regular r:id="rId61"/>
    </p:embeddedFont>
    <p:embeddedFont>
      <p:font typeface="Inter 2" panose="020B0604020202020204" charset="0"/>
      <p:regular r:id="rId62"/>
    </p:embeddedFont>
    <p:embeddedFont>
      <p:font typeface="Inter 2 Bold" panose="020B0604020202020204" charset="0"/>
      <p:regular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Open Sans Bold" panose="020B0806030504020204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DA1"/>
    <a:srgbClr val="B549A0"/>
    <a:srgbClr val="CE7932"/>
    <a:srgbClr val="4943BB"/>
    <a:srgbClr val="8B4BB3"/>
    <a:srgbClr val="DB23DB"/>
    <a:srgbClr val="D2502C"/>
    <a:srgbClr val="D99D25"/>
    <a:srgbClr val="FFFF00"/>
    <a:srgbClr val="B61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4F00-45F7-42DE-B8F6-7C4BCBA79541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1AC9-922F-45A9-A825-479695821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5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637-C3CB-EED1-60AA-54A6EA3BE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5B053-CCD6-F25E-CA12-CF8067D60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B17-FF4C-68A7-D21C-BF2822A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1DB1-7656-469D-9E43-3990D358B1F5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416A-25CD-D660-6146-6C531A0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C417-4ADA-863F-96F7-980C61A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36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D97-6C20-5CF9-CE72-808B881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69DD7-939B-563C-720E-3C092E70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C1F-63FF-F8EE-C54A-F4EA4008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7AC2-C6DA-4E48-B0D2-C6EC9431DFBF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DA33-3A96-53AA-44DA-36B0BF8C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99AD-31AE-C482-689B-03B4E18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2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25D47-BB95-A4DD-7A90-DE8188859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22D78-43FF-D435-BE0B-E602C2ECE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0FCA-4A72-DF46-A632-12C6FAD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D33-E35D-47A4-8B00-7D5E1B30E46C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328A-F3F8-B5D9-90B2-94074BE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E5C8-D1C0-59BE-1F69-8C2CF49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542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A0A2-8ADA-4F93-8B33-9B1CD1AA050C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5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512C-5399-4EBF-B472-E3B05785A346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CE2F-2296-41C9-B407-D1B8A20B23D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76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1C7B-22F2-4FA6-9D64-ED31781F3EB1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7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86ED-D4DD-4931-BB5C-9B9BABDC2847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5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81B9-4A29-47F9-AE03-FF2E169D3364}" type="datetime1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2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E3C9-DA59-4C12-8C4B-F7716BF71E37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1259432-50D0-4B7F-AB64-16B24A3C8E83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06A-8D1A-69B8-D400-B96DA87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B774-9C83-BEA6-6902-4CB2A40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9268-0999-B494-D753-C9BF4DEE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8F87-4946-4C5C-BF62-3C7AFD15333C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AC89-D930-ED43-C3DE-9FE7560C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A228-5920-6B12-700A-220B42B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8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699-7792-4D83-9315-E312E4BBEBE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37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B986-F8EE-4BEE-9109-308FBFA372F1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0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D4FD-4C6F-4982-988B-4122D3206E20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2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A2A-46F0-0FDD-C918-C6EF3FEE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BFFF-20F2-D978-8F7B-134E732AF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D966-B1B4-D569-4D57-E5A08F11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FC57-13D4-4FEE-894C-F05DFA7EDAB5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2436-EE0C-49AE-AE4E-2194C76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7AE7-879E-C33A-0EFC-C493784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4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F77-997E-991A-5EEB-55F489E6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441B-0C49-D306-77BF-3FC6B96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67EB-3E8B-090C-F80A-73D1569C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67A7D-F3B2-7856-6FE6-E6F2B56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6679-C90F-4091-ACDB-724632011CA1}" type="datetime1">
              <a:rPr lang="en-US" smtClean="0"/>
              <a:t>12/15/2025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1952-23C1-B740-739D-63B952D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93C54-D28A-009F-9409-9BDFF2D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3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575-22FC-CBEB-F1DC-425365E7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5DB7-AEC8-2B71-EB60-7BE159FC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657A8-A626-9101-CB50-E831E817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CA8B7-BF8B-7A15-A3BC-FE911002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26392-6478-C820-6BE6-51264DBFC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DB2D-A70B-B540-11E1-D1FF2C9C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B28-5199-4E2F-9772-334D6B71B77B}" type="datetime1">
              <a:rPr lang="en-US" smtClean="0"/>
              <a:t>12/15/2025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11876-DCE0-D880-0091-E921D46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B4093-A552-5EDC-6370-923FC6B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2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4780-6858-5644-1B2D-DAB4BCB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131D7-A637-AED0-AAAF-ADB014A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0305-CA56-456D-8DA4-389657208C1C}" type="datetime1">
              <a:rPr lang="en-US" smtClean="0"/>
              <a:t>12/15/2025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4C53-FC74-9D23-7E01-7FEDB0C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B8AB7-4709-9A55-2427-DB5EFA47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8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2C7F9-1816-E686-CD87-D5513E2A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1C90-909E-448B-B560-25E0F1AAA305}" type="datetime1">
              <a:rPr lang="en-US" smtClean="0"/>
              <a:t>12/15/2025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4A0B8-8116-07BC-5E81-813609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A910-59BC-5C4E-A56D-6FA9C660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74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BD1F-6AE3-A723-2448-F564892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9E2B-C288-65E5-4BB8-8AB25E38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D766-793E-26F3-6899-792166665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394A-0564-93F7-79CD-3527B95D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275B-D828-40A6-A477-D0A135204F23}" type="datetime1">
              <a:rPr lang="en-US" smtClean="0"/>
              <a:t>12/15/2025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9C51-9BD8-1C5B-B081-A289125A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B5FA-7B84-340F-027B-C7B081C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1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8F6A-4D32-180E-B188-84F84F0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79DA-81D9-6C0F-0702-F8FBCF08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4CD1-137C-A3EA-AB52-C7A01B04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E27-EEAB-2491-269A-95C08B71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A7F6-3C5C-48B0-9E31-1507A67BB8AE}" type="datetime1">
              <a:rPr lang="en-US" smtClean="0"/>
              <a:t>12/15/2025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32224-19AE-8EFC-396E-6CB4258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953C-5C46-A903-5416-4A6657B0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D5F7F-72F5-2948-77EB-E2A03C8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7B41-EB35-42D5-59A4-8E2C58E6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82F2-5C66-69BC-719C-ADFE8719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FC17C-A7F4-41E4-827F-35D10F844337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CBAC-3BF4-604B-79EA-E5D6C3B65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329A-0D86-3614-875A-4CDE9148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542FC17C-A7F4-41E4-827F-35D10F844337}" type="datetime1">
              <a:rPr lang="en-US" smtClean="0"/>
              <a:t>12/15/2025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Cross dock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D1005309-7B70-4F0D-BD4F-6EAF41791687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65752" y="6362724"/>
            <a:ext cx="6044497" cy="5473017"/>
          </a:xfrm>
          <a:custGeom>
            <a:avLst/>
            <a:gdLst/>
            <a:ahLst/>
            <a:cxnLst/>
            <a:rect l="l" t="t" r="r" b="b"/>
            <a:pathLst>
              <a:path w="6044497" h="5473017">
                <a:moveTo>
                  <a:pt x="6044496" y="0"/>
                </a:moveTo>
                <a:lnTo>
                  <a:pt x="0" y="0"/>
                </a:lnTo>
                <a:lnTo>
                  <a:pt x="0" y="5473017"/>
                </a:lnTo>
                <a:lnTo>
                  <a:pt x="6044496" y="5473017"/>
                </a:lnTo>
                <a:lnTo>
                  <a:pt x="6044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0985250" y="9051607"/>
            <a:ext cx="53383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FFFFFF"/>
                </a:solidFill>
                <a:latin typeface="Inter 1"/>
                <a:ea typeface="Inter 1"/>
                <a:cs typeface="Inter 1"/>
                <a:sym typeface="Inter 1"/>
              </a:rPr>
              <a:t>Experimental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3619500"/>
            <a:ext cx="9193265" cy="127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GB" sz="37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 OPTIMIZATION IN PI CROSS-DOCK NETWORKS USING GENETIC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524500"/>
            <a:ext cx="693430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Master 2 Réseaux et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système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autonomes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,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paris</a:t>
            </a:r>
            <a:r>
              <a:rPr lang="en-GB" sz="20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0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cité</a:t>
            </a:r>
            <a:endParaRPr lang="en-GB" sz="20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6134100"/>
            <a:ext cx="377327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Presented by Zineb Taieb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972300"/>
            <a:ext cx="3773270" cy="14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Supervisors: </a:t>
            </a: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Hassine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Moungla</a:t>
            </a:r>
            <a:endParaRPr lang="en-GB" sz="2100" noProof="0" dirty="0">
              <a:solidFill>
                <a:srgbClr val="000000"/>
              </a:solidFill>
              <a:latin typeface="Inter 1"/>
              <a:ea typeface="Inter 1"/>
              <a:cs typeface="Inter 1"/>
              <a:sym typeface="Inter 1"/>
            </a:endParaRPr>
          </a:p>
          <a:p>
            <a:pPr algn="l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Mme </a:t>
            </a:r>
            <a:r>
              <a:rPr lang="en-GB" sz="2100" noProof="0" dirty="0" err="1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Essghaier</a:t>
            </a: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Fatma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 Allaoui Hamid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06000" y="3162300"/>
            <a:ext cx="7879236" cy="5866196"/>
            <a:chOff x="0" y="0"/>
            <a:chExt cx="950469" cy="70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469" cy="707637"/>
            </a:xfrm>
            <a:custGeom>
              <a:avLst/>
              <a:gdLst/>
              <a:ahLst/>
              <a:cxnLst/>
              <a:rect l="l" t="t" r="r" b="b"/>
              <a:pathLst>
                <a:path w="950469" h="707637">
                  <a:moveTo>
                    <a:pt x="58954" y="0"/>
                  </a:moveTo>
                  <a:lnTo>
                    <a:pt x="891514" y="0"/>
                  </a:lnTo>
                  <a:cubicBezTo>
                    <a:pt x="924074" y="0"/>
                    <a:pt x="950469" y="26395"/>
                    <a:pt x="950469" y="58954"/>
                  </a:cubicBezTo>
                  <a:lnTo>
                    <a:pt x="950469" y="648682"/>
                  </a:lnTo>
                  <a:cubicBezTo>
                    <a:pt x="950469" y="664318"/>
                    <a:pt x="944257" y="679313"/>
                    <a:pt x="933201" y="690369"/>
                  </a:cubicBezTo>
                  <a:cubicBezTo>
                    <a:pt x="922145" y="701425"/>
                    <a:pt x="907150" y="707637"/>
                    <a:pt x="891514" y="707637"/>
                  </a:cubicBezTo>
                  <a:lnTo>
                    <a:pt x="58954" y="707637"/>
                  </a:lnTo>
                  <a:cubicBezTo>
                    <a:pt x="43319" y="707637"/>
                    <a:pt x="28323" y="701425"/>
                    <a:pt x="17267" y="690369"/>
                  </a:cubicBezTo>
                  <a:cubicBezTo>
                    <a:pt x="6211" y="679313"/>
                    <a:pt x="0" y="664318"/>
                    <a:pt x="0" y="648682"/>
                  </a:cubicBezTo>
                  <a:lnTo>
                    <a:pt x="0" y="58954"/>
                  </a:lnTo>
                  <a:cubicBezTo>
                    <a:pt x="0" y="43319"/>
                    <a:pt x="6211" y="28323"/>
                    <a:pt x="17267" y="17267"/>
                  </a:cubicBezTo>
                  <a:cubicBezTo>
                    <a:pt x="28323" y="6211"/>
                    <a:pt x="43319" y="0"/>
                    <a:pt x="58954" y="0"/>
                  </a:cubicBezTo>
                  <a:close/>
                </a:path>
              </a:pathLst>
            </a:custGeom>
            <a:blipFill>
              <a:blip r:embed="rId4"/>
              <a:stretch>
                <a:fillRect l="-5838" r="-5838"/>
              </a:stretch>
            </a:blipFill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494556-7F89-208E-CF0D-1733C047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C09D70-F628-7744-576C-3FDA8692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D17A16B4-3AF3-4E0B-5A9A-44004B6B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5867400" cy="1847144"/>
          </a:xfrm>
          <a:prstGeom prst="rect">
            <a:avLst/>
          </a:prstGeom>
        </p:spPr>
      </p:pic>
      <p:pic>
        <p:nvPicPr>
          <p:cNvPr id="16" name="Picture 15" descr="A blue oval with a black background&#10;&#10;AI-generated content may be incorrect.">
            <a:extLst>
              <a:ext uri="{FF2B5EF4-FFF2-40B4-BE49-F238E27FC236}">
                <a16:creationId xmlns:a16="http://schemas.microsoft.com/office/drawing/2014/main" id="{AD406051-8656-D8D4-C2CE-245B676B9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058"/>
            <a:ext cx="2476500" cy="2476500"/>
          </a:xfrm>
          <a:prstGeom prst="rect">
            <a:avLst/>
          </a:prstGeom>
        </p:spPr>
      </p:pic>
      <p:pic>
        <p:nvPicPr>
          <p:cNvPr id="18" name="Picture 17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647000EB-E61B-00BC-588B-4E739C87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0"/>
            <a:ext cx="316992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20036" y="2060628"/>
            <a:ext cx="8315155" cy="8051181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FFB4-A304-D2A1-6ECF-022EF399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16F-CE47-5D82-8D06-7737A96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FF399-B43C-1B29-C1D1-2B093E755EAF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90365-3484-D5C1-601C-14D7E2DE7F6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BF901A5-9FFA-AADE-AD9F-CF0C7E706CE8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4954EC5-128A-4053-C9FC-9CE8BB069AE7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8F7D44C-9791-05F6-9D1D-6A9B226391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D76AD4E-C9B3-7FB5-D1C7-39F761D74FB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CFF78C0-1DB8-04D8-E45C-A6069EE4DA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59CE95C-BF28-5854-F540-C92217B7D58B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3EBDE1C2-3E56-CB35-341E-61105E46BB7B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22669" y="1089394"/>
            <a:ext cx="4265331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171700"/>
            <a:ext cx="14859000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79" lvl="1" algn="just">
              <a:lnSpc>
                <a:spcPts val="3359"/>
              </a:lnSpc>
              <a:spcBef>
                <a:spcPct val="0"/>
              </a:spcBef>
            </a:pP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A 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chromosome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 represents a </a:t>
            </a:r>
            <a:r>
              <a:rPr lang="en-GB" sz="2800" b="1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solution</a:t>
            </a:r>
            <a:r>
              <a:rPr lang="en-GB" sz="2800" noProof="0" dirty="0">
                <a:solidFill>
                  <a:srgbClr val="000000"/>
                </a:solidFill>
                <a:ea typeface="Inter 1 Medium"/>
                <a:cs typeface="Inter 1 Medium"/>
                <a:sym typeface="Inter 1 Medium"/>
              </a:rPr>
              <a:t>, each block represents a truck and its assignments.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4FAA-D270-DCD1-125B-876BEA7B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7051-9792-5934-2796-E5907268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19B41-DAD4-AF74-8869-3B6BECED9F4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1D015-C270-2C32-FE4E-3057D6876C10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9DFEA6B-03F1-D0F2-0B0C-539619821DEC}"/>
              </a:ext>
            </a:extLst>
          </p:cNvPr>
          <p:cNvSpPr txBox="1"/>
          <p:nvPr/>
        </p:nvSpPr>
        <p:spPr>
          <a:xfrm>
            <a:off x="39624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operators 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3B94842-4253-4D49-CCAB-D3C6D7E08420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616B9F-E55B-B90B-4807-FAAFC25485B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6DB52-BEA4-2BFC-75DA-84E367000C55}"/>
              </a:ext>
            </a:extLst>
          </p:cNvPr>
          <p:cNvSpPr txBox="1"/>
          <p:nvPr/>
        </p:nvSpPr>
        <p:spPr>
          <a:xfrm>
            <a:off x="12420600" y="233252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Genetic algorithm cycle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8C9609B-4113-A589-80A8-6E4AB1CFBAD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Chromosome design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EA0E950-3303-167F-8166-D42116CC1E34}"/>
              </a:ext>
            </a:extLst>
          </p:cNvPr>
          <p:cNvSpPr txBox="1"/>
          <p:nvPr/>
        </p:nvSpPr>
        <p:spPr>
          <a:xfrm>
            <a:off x="2286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Genetic Algorithm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4AA1793E-8766-2D59-3E08-130D0D591FCA}"/>
              </a:ext>
            </a:extLst>
          </p:cNvPr>
          <p:cNvSpPr txBox="1"/>
          <p:nvPr/>
        </p:nvSpPr>
        <p:spPr>
          <a:xfrm>
            <a:off x="228600" y="190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Motivation and context)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5873C1-F51F-354E-A082-59052E55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30852"/>
              </p:ext>
            </p:extLst>
          </p:nvPr>
        </p:nvGraphicFramePr>
        <p:xfrm>
          <a:off x="1752600" y="3619500"/>
          <a:ext cx="1470660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508953920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186943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47370972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6032827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3784892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7431704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1276694253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658271055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441604668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253978961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552324999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4249075484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9135633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329036054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75790368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8154507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[ 4 ]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[ 1,2]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1A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9345"/>
                  </a:ext>
                </a:extLst>
              </a:tr>
            </a:tbl>
          </a:graphicData>
        </a:graphic>
      </p:graphicFrame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8E946804-1E8A-D207-C045-C43040029A7A}"/>
              </a:ext>
            </a:extLst>
          </p:cNvPr>
          <p:cNvSpPr/>
          <p:nvPr/>
        </p:nvSpPr>
        <p:spPr>
          <a:xfrm>
            <a:off x="18288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1</a:t>
            </a:r>
          </a:p>
          <a:p>
            <a:pPr algn="ctr"/>
            <a:r>
              <a:rPr lang="fr-FR" sz="2800" dirty="0"/>
              <a:t>Dock Position: 14</a:t>
            </a:r>
          </a:p>
          <a:p>
            <a:pPr algn="ctr"/>
            <a:r>
              <a:rPr lang="fr-FR" sz="2800" dirty="0"/>
              <a:t>Container : 4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E0BAFA34-107D-C000-AFAE-BE4B7BE34A2B}"/>
              </a:ext>
            </a:extLst>
          </p:cNvPr>
          <p:cNvSpPr/>
          <p:nvPr/>
        </p:nvSpPr>
        <p:spPr>
          <a:xfrm>
            <a:off x="55626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2</a:t>
            </a:r>
          </a:p>
          <a:p>
            <a:pPr algn="ctr"/>
            <a:r>
              <a:rPr lang="fr-FR" sz="2800" dirty="0"/>
              <a:t>Dock Position: 2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7800B57C-A2B8-B258-D35F-1E9CA12A5BA8}"/>
              </a:ext>
            </a:extLst>
          </p:cNvPr>
          <p:cNvSpPr/>
          <p:nvPr/>
        </p:nvSpPr>
        <p:spPr>
          <a:xfrm>
            <a:off x="92202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3</a:t>
            </a:r>
          </a:p>
          <a:p>
            <a:pPr algn="ctr"/>
            <a:r>
              <a:rPr lang="fr-FR" sz="2800" dirty="0"/>
              <a:t>Dock Position : 4</a:t>
            </a:r>
          </a:p>
          <a:p>
            <a:pPr algn="ctr"/>
            <a:r>
              <a:rPr lang="fr-FR" sz="2800" dirty="0"/>
              <a:t>Container : 1 and 2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95AB7D5C-0C3D-5D71-E20C-C44A6796A732}"/>
              </a:ext>
            </a:extLst>
          </p:cNvPr>
          <p:cNvSpPr/>
          <p:nvPr/>
        </p:nvSpPr>
        <p:spPr>
          <a:xfrm>
            <a:off x="12954000" y="4381500"/>
            <a:ext cx="3505200" cy="1828800"/>
          </a:xfrm>
          <a:prstGeom prst="upArrowCallo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/>
              <a:t>Truck id : 4</a:t>
            </a:r>
          </a:p>
          <a:p>
            <a:pPr algn="ctr"/>
            <a:r>
              <a:rPr lang="fr-FR" sz="2800" dirty="0"/>
              <a:t>Dock Position : 10</a:t>
            </a:r>
          </a:p>
          <a:p>
            <a:pPr algn="ctr"/>
            <a:r>
              <a:rPr lang="fr-FR" sz="2800" dirty="0"/>
              <a:t>Container :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7E908-89C1-E24C-259A-D7235EF9816D}"/>
              </a:ext>
            </a:extLst>
          </p:cNvPr>
          <p:cNvSpPr txBox="1"/>
          <p:nvPr/>
        </p:nvSpPr>
        <p:spPr>
          <a:xfrm>
            <a:off x="1371600" y="6896100"/>
            <a:ext cx="1021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Truck id : </a:t>
            </a:r>
            <a:r>
              <a:rPr lang="fr-FR" sz="2800" dirty="0" err="1"/>
              <a:t>Number</a:t>
            </a:r>
            <a:r>
              <a:rPr lang="fr-FR" sz="2800" dirty="0"/>
              <a:t> to </a:t>
            </a:r>
            <a:r>
              <a:rPr lang="fr-FR" sz="2800" dirty="0" err="1"/>
              <a:t>identify</a:t>
            </a:r>
            <a:r>
              <a:rPr lang="fr-FR" sz="2800" dirty="0"/>
              <a:t> a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Dock position : Position of the truck in the Road part of the cross dock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Container : the container id </a:t>
            </a:r>
            <a:r>
              <a:rPr lang="fr-FR" sz="2800" dirty="0" err="1"/>
              <a:t>assigned</a:t>
            </a:r>
            <a:r>
              <a:rPr lang="fr-FR" sz="2800" dirty="0"/>
              <a:t> to the truck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421469" y="4349408"/>
            <a:ext cx="9445063" cy="81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7"/>
              </a:lnSpc>
            </a:pPr>
            <a:r>
              <a:rPr lang="en-GB" sz="6187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Mathematical formulation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7B4C4-4982-B64F-7A0F-13581823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325C-CB05-78A2-9D8F-AD4ACC8B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397582" y="1967861"/>
            <a:ext cx="375508" cy="400543"/>
          </a:xfrm>
          <a:custGeom>
            <a:avLst/>
            <a:gdLst/>
            <a:ahLst/>
            <a:cxnLst/>
            <a:rect l="l" t="t" r="r" b="b"/>
            <a:pathLst>
              <a:path w="636024" h="511144">
                <a:moveTo>
                  <a:pt x="0" y="0"/>
                </a:moveTo>
                <a:lnTo>
                  <a:pt x="636023" y="0"/>
                </a:lnTo>
                <a:lnTo>
                  <a:pt x="636023" y="511144"/>
                </a:lnTo>
                <a:lnTo>
                  <a:pt x="0" y="51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64673" y="1928063"/>
            <a:ext cx="3395454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Objective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98BDE7-8763-B9A1-905C-EA6C948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9A34E5-0F08-7073-C382-50443B4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6B499-5CDE-6857-D1ED-100120FB21FB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0966E1-1DB6-0443-E32B-98B3AC267F0D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F11BCFF5-7136-95A3-4756-D69679B20F07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431E7-FA6C-9852-0EC6-D4B468F27FD5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94FFCE9-386D-2B5E-2A49-87E804A0E9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B63258-9CEA-F325-4B27-695E33D37E3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724CA-4E3A-4B7B-8684-FFA381447A3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FA90F2B-EB86-FF18-CA46-48BC143104A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8873ABE9-0646-6757-E5EE-6FDE203C6D9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6B196-E8EA-7F0A-DDA7-414D6FF1394F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8F302C4-68A0-4224-8270-CD90AEB23936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/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𝑑𝑒𝑠𝑡𝑖𝑛𝑎𝑡𝑖𝑜𝑛𝑠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78F248A-FD8D-48D7-B160-7CDA5892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2659277"/>
                <a:ext cx="5637505" cy="276999"/>
              </a:xfrm>
              <a:prstGeom prst="rect">
                <a:avLst/>
              </a:prstGeom>
              <a:blipFill>
                <a:blip r:embed="rId4"/>
                <a:stretch>
                  <a:fillRect l="-2270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/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: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𝑎𝑠𝑠𝑖𝑔𝑛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DCE9FBE-4CC6-4327-9A74-129FF2EE6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5" y="3110342"/>
                <a:ext cx="5416869" cy="276999"/>
              </a:xfrm>
              <a:prstGeom prst="rect">
                <a:avLst/>
              </a:prstGeom>
              <a:blipFill>
                <a:blip r:embed="rId5"/>
                <a:stretch>
                  <a:fillRect l="-2362" t="-21739" b="-4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/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A94BB3-1BF8-4534-8E03-14646376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86" y="1766240"/>
                <a:ext cx="3783665" cy="808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/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E697514-8823-4613-941F-B231BCF0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5" y="1793442"/>
                <a:ext cx="37836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/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𝑢𝑠𝑖𝑛𝑔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9366692D-ECFC-43B8-B822-602BBAAB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4171224"/>
                <a:ext cx="5082097" cy="276999"/>
              </a:xfrm>
              <a:prstGeom prst="rect">
                <a:avLst/>
              </a:prstGeom>
              <a:blipFill>
                <a:blip r:embed="rId8"/>
                <a:stretch>
                  <a:fillRect l="-1681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/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𝑑𝑒𝑠𝑡𝑖𝑛𝑎𝑡𝑖𝑜𝑛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AA37809-5D3D-41F9-BCCD-8A52556A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" y="8167281"/>
                <a:ext cx="9640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/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𝑡𝑟𝑎𝑛𝑠𝑝𝑜𝑟𝑡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BD714E-0593-4EBF-AD8F-966E88F7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4670693"/>
                <a:ext cx="7115602" cy="276999"/>
              </a:xfrm>
              <a:prstGeom prst="rect">
                <a:avLst/>
              </a:prstGeom>
              <a:blipFill>
                <a:blip r:embed="rId10"/>
                <a:stretch>
                  <a:fillRect l="-1114" t="-217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/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𝑠𝑤𝑒𝑝𝑡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𝑐𝑜𝑛𝑡𝑎𝑖𝑛𝑒𝑟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𝑡𝑟𝑢𝑐𝑘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53CDD65-C442-486A-AD7A-39EC198C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39" y="7854246"/>
                <a:ext cx="10291078" cy="646331"/>
              </a:xfrm>
              <a:prstGeom prst="rect">
                <a:avLst/>
              </a:prstGeom>
              <a:blipFill>
                <a:blip r:embed="rId11"/>
                <a:stretch>
                  <a:fillRect l="-355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/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87ECCB-5CD7-4CCD-B9F5-6EACD55C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05" y="7266896"/>
                <a:ext cx="5577937" cy="312650"/>
              </a:xfrm>
              <a:prstGeom prst="rect">
                <a:avLst/>
              </a:prstGeom>
              <a:blipFill>
                <a:blip r:embed="rId12"/>
                <a:stretch>
                  <a:fillRect l="-656" r="-109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/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𝑟𝑎𝑖𝑙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9F49661-0777-4876-8FC1-79E040A1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5" y="5196892"/>
                <a:ext cx="4765920" cy="276999"/>
              </a:xfrm>
              <a:prstGeom prst="rect">
                <a:avLst/>
              </a:prstGeom>
              <a:blipFill>
                <a:blip r:embed="rId13"/>
                <a:stretch>
                  <a:fillRect l="-1790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/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BDC3363-AE01-428B-9910-D3E84AE7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2" y="5723396"/>
                <a:ext cx="4603633" cy="276999"/>
              </a:xfrm>
              <a:prstGeom prst="rect">
                <a:avLst/>
              </a:prstGeom>
              <a:blipFill>
                <a:blip r:embed="rId14"/>
                <a:stretch>
                  <a:fillRect l="-1854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/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𝑐𝑟𝑜𝑠𝑠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629F6A5-A45B-499B-A336-DC5B2F91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325657"/>
                <a:ext cx="4696670" cy="276999"/>
              </a:xfrm>
              <a:prstGeom prst="rect">
                <a:avLst/>
              </a:prstGeom>
              <a:blipFill>
                <a:blip r:embed="rId15"/>
                <a:stretch>
                  <a:fillRect l="-1818" t="-4444" r="-1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/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03A5EE72-3215-4C18-8C87-FEE44923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6840000"/>
                <a:ext cx="2983381" cy="276999"/>
              </a:xfrm>
              <a:prstGeom prst="rect">
                <a:avLst/>
              </a:prstGeom>
              <a:blipFill>
                <a:blip r:embed="rId16"/>
                <a:stretch>
                  <a:fillRect l="-286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84336E9B-25CF-4A7A-8E15-72BC00CEEAFC}"/>
              </a:ext>
            </a:extLst>
          </p:cNvPr>
          <p:cNvSpPr txBox="1"/>
          <p:nvPr/>
        </p:nvSpPr>
        <p:spPr>
          <a:xfrm>
            <a:off x="356163" y="3573863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Parameters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: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DA1361C-3AC8-4188-B4F1-D89890281567}"/>
              </a:ext>
            </a:extLst>
          </p:cNvPr>
          <p:cNvSpPr txBox="1"/>
          <p:nvPr/>
        </p:nvSpPr>
        <p:spPr>
          <a:xfrm>
            <a:off x="280019" y="7770935"/>
            <a:ext cx="285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Inter 1 Medium"/>
                <a:ea typeface="Inter 1 Medium"/>
              </a:rPr>
              <a:t>Decision</a:t>
            </a:r>
            <a:r>
              <a:rPr lang="fr-FR" b="1" dirty="0">
                <a:solidFill>
                  <a:srgbClr val="000000"/>
                </a:solidFill>
                <a:latin typeface="Inter 1 Medium"/>
                <a:ea typeface="Inter 1 Medium"/>
              </a:rPr>
              <a:t> variables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/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AB7E3D-4EBA-4CD5-A821-840B3BC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6" y="8690048"/>
                <a:ext cx="6118791" cy="276999"/>
              </a:xfrm>
              <a:prstGeom prst="rect">
                <a:avLst/>
              </a:prstGeom>
              <a:blipFill>
                <a:blip r:embed="rId17"/>
                <a:stretch>
                  <a:fillRect l="-398" t="-4444" r="-398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/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52D9A617-E8C8-4E55-841F-BF648EC8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" y="9144042"/>
                <a:ext cx="5796843" cy="276999"/>
              </a:xfrm>
              <a:prstGeom prst="rect">
                <a:avLst/>
              </a:prstGeom>
              <a:blipFill>
                <a:blip r:embed="rId18"/>
                <a:stretch>
                  <a:fillRect l="-526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/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EB25DA25-5047-4569-A4EC-4F1E68A0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1" y="7412639"/>
                <a:ext cx="1990673" cy="276999"/>
              </a:xfrm>
              <a:prstGeom prst="rect">
                <a:avLst/>
              </a:prstGeom>
              <a:blipFill>
                <a:blip r:embed="rId19"/>
                <a:stretch>
                  <a:fillRect l="-3976" t="-2222" r="-61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/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𝑐𝑜𝑛𝑡𝑎𝑖𝑛𝑒𝑟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𝑟𝑜𝑎𝑑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449C9C8-F31F-4B63-9C00-C9F299DB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85" y="8628796"/>
                <a:ext cx="6423021" cy="276999"/>
              </a:xfrm>
              <a:prstGeom prst="rect">
                <a:avLst/>
              </a:prstGeom>
              <a:blipFill>
                <a:blip r:embed="rId20"/>
                <a:stretch>
                  <a:fillRect l="-1708" t="-2174" r="-3861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Image 55">
            <a:extLst>
              <a:ext uri="{FF2B5EF4-FFF2-40B4-BE49-F238E27FC236}">
                <a16:creationId xmlns:a16="http://schemas.microsoft.com/office/drawing/2014/main" id="{59236A3B-A098-47BE-943C-B94A310A88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8464" b="29012"/>
          <a:stretch/>
        </p:blipFill>
        <p:spPr>
          <a:xfrm>
            <a:off x="9442786" y="2890911"/>
            <a:ext cx="8849923" cy="3915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/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B67E4ED-973E-4EEF-9B8D-FE1DC5C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164147"/>
                <a:ext cx="245388" cy="276999"/>
              </a:xfrm>
              <a:prstGeom prst="rect">
                <a:avLst/>
              </a:prstGeom>
              <a:blipFill>
                <a:blip r:embed="rId22"/>
                <a:stretch>
                  <a:fillRect l="-22500" r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/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675D4A6D-8130-4B94-9BC7-114F3C3D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628" y="5281171"/>
                <a:ext cx="388119" cy="305596"/>
              </a:xfrm>
              <a:prstGeom prst="rect">
                <a:avLst/>
              </a:prstGeom>
              <a:blipFill>
                <a:blip r:embed="rId23"/>
                <a:stretch>
                  <a:fillRect l="-12500" r="-7813" b="-2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9A13FC9A-F0A0-42F9-BDC7-A456512950D4}"/>
              </a:ext>
            </a:extLst>
          </p:cNvPr>
          <p:cNvSpPr/>
          <p:nvPr/>
        </p:nvSpPr>
        <p:spPr>
          <a:xfrm>
            <a:off x="10433591" y="4076088"/>
            <a:ext cx="353424" cy="13578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/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FC7986A-3DA9-48C0-BB64-368C4CC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19" y="4571875"/>
                <a:ext cx="180947" cy="276999"/>
              </a:xfrm>
              <a:prstGeom prst="rect">
                <a:avLst/>
              </a:prstGeom>
              <a:blipFill>
                <a:blip r:embed="rId24"/>
                <a:stretch>
                  <a:fillRect l="-33333" r="-23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23">
            <a:extLst>
              <a:ext uri="{FF2B5EF4-FFF2-40B4-BE49-F238E27FC236}">
                <a16:creationId xmlns:a16="http://schemas.microsoft.com/office/drawing/2014/main" id="{3B67A85F-BE29-4490-9DF1-ADF61DEDC4DF}"/>
              </a:ext>
            </a:extLst>
          </p:cNvPr>
          <p:cNvSpPr txBox="1"/>
          <p:nvPr/>
        </p:nvSpPr>
        <p:spPr>
          <a:xfrm>
            <a:off x="9372182" y="6643366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Physical Internet cross dock sorter [1]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DCF500-0108-4334-AD62-1FE66F64E7E2}"/>
              </a:ext>
            </a:extLst>
          </p:cNvPr>
          <p:cNvSpPr txBox="1"/>
          <p:nvPr/>
        </p:nvSpPr>
        <p:spPr>
          <a:xfrm>
            <a:off x="8311396" y="2004781"/>
            <a:ext cx="99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FC4455-5705-4D0C-A477-8452162CEC58}"/>
              </a:ext>
            </a:extLst>
          </p:cNvPr>
          <p:cNvSpPr txBox="1"/>
          <p:nvPr/>
        </p:nvSpPr>
        <p:spPr>
          <a:xfrm>
            <a:off x="13230980" y="2353590"/>
            <a:ext cx="54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457200" y="2247900"/>
            <a:ext cx="5791200" cy="5638800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2F0CCB8-4E66-4724-B30D-A15DA3F9475B}"/>
              </a:ext>
            </a:extLst>
          </p:cNvPr>
          <p:cNvSpPr txBox="1"/>
          <p:nvPr/>
        </p:nvSpPr>
        <p:spPr>
          <a:xfrm>
            <a:off x="6661913" y="2934201"/>
            <a:ext cx="1009815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Key </a:t>
            </a:r>
            <a:r>
              <a:rPr lang="fr-FR" sz="3600" dirty="0" err="1"/>
              <a:t>step</a:t>
            </a:r>
            <a:r>
              <a:rPr lang="fr-FR" sz="3600" dirty="0"/>
              <a:t> in the </a:t>
            </a:r>
            <a:r>
              <a:rPr lang="fr-FR" sz="3600" dirty="0" err="1"/>
              <a:t>Genetic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</a:t>
            </a:r>
            <a:r>
              <a:rPr lang="fr-FR" sz="3600" dirty="0" err="1"/>
              <a:t>loop</a:t>
            </a:r>
            <a:endParaRPr lang="fr-FR" sz="3600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BF4FC37-E995-4CCB-965E-018F3B599D22}"/>
              </a:ext>
            </a:extLst>
          </p:cNvPr>
          <p:cNvSpPr txBox="1"/>
          <p:nvPr/>
        </p:nvSpPr>
        <p:spPr>
          <a:xfrm>
            <a:off x="6576394" y="6180464"/>
            <a:ext cx="100981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Evaluation </a:t>
            </a:r>
            <a:r>
              <a:rPr lang="fr-FR" sz="3600" dirty="0" err="1"/>
              <a:t>tool</a:t>
            </a:r>
            <a:endParaRPr lang="fr-FR" sz="36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97FC763-B300-4C09-BAA9-8AC9E8E130CE}"/>
              </a:ext>
            </a:extLst>
          </p:cNvPr>
          <p:cNvSpPr txBox="1"/>
          <p:nvPr/>
        </p:nvSpPr>
        <p:spPr>
          <a:xfrm>
            <a:off x="6589645" y="4203468"/>
            <a:ext cx="1009815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Inspired</a:t>
            </a:r>
            <a:r>
              <a:rPr lang="fr-FR" sz="3600" dirty="0"/>
              <a:t> by </a:t>
            </a:r>
            <a:r>
              <a:rPr lang="fr-FR" sz="3600" dirty="0" err="1"/>
              <a:t>natural</a:t>
            </a:r>
            <a:r>
              <a:rPr lang="fr-FR" sz="3600" dirty="0"/>
              <a:t> </a:t>
            </a:r>
            <a:r>
              <a:rPr lang="fr-FR" sz="3600" dirty="0" err="1"/>
              <a:t>selection</a:t>
            </a:r>
            <a:r>
              <a:rPr lang="fr-FR" sz="3600" dirty="0"/>
              <a:t> process in </a:t>
            </a:r>
            <a:r>
              <a:rPr lang="en-GB" sz="3600" dirty="0"/>
              <a:t>Evolutionary</a:t>
            </a:r>
            <a:r>
              <a:rPr lang="fr-FR" sz="3600" dirty="0"/>
              <a:t> </a:t>
            </a:r>
            <a:r>
              <a:rPr lang="fr-FR" sz="3600" dirty="0" err="1"/>
              <a:t>therory</a:t>
            </a:r>
            <a:endParaRPr lang="fr-FR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060378" y="3085386"/>
            <a:ext cx="2875744" cy="2436700"/>
          </a:xfrm>
          <a:custGeom>
            <a:avLst/>
            <a:gdLst/>
            <a:ahLst/>
            <a:cxnLst/>
            <a:rect l="l" t="t" r="r" b="b"/>
            <a:pathLst>
              <a:path w="2875744" h="2436700">
                <a:moveTo>
                  <a:pt x="0" y="0"/>
                </a:moveTo>
                <a:lnTo>
                  <a:pt x="2875745" y="0"/>
                </a:lnTo>
                <a:lnTo>
                  <a:pt x="2875745" y="2436700"/>
                </a:lnTo>
                <a:lnTo>
                  <a:pt x="0" y="24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61" t="-54050" r="-318352" b="-56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11867719" y="5967345"/>
            <a:ext cx="2720884" cy="2469374"/>
          </a:xfrm>
          <a:custGeom>
            <a:avLst/>
            <a:gdLst/>
            <a:ahLst/>
            <a:cxnLst/>
            <a:rect l="l" t="t" r="r" b="b"/>
            <a:pathLst>
              <a:path w="2720884" h="2469374">
                <a:moveTo>
                  <a:pt x="0" y="0"/>
                </a:moveTo>
                <a:lnTo>
                  <a:pt x="2720884" y="0"/>
                </a:lnTo>
                <a:lnTo>
                  <a:pt x="2720884" y="2469374"/>
                </a:lnTo>
                <a:lnTo>
                  <a:pt x="0" y="24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5" t="-65783" r="-25495" b="-5079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7211192" y="5882651"/>
            <a:ext cx="2574116" cy="2236527"/>
          </a:xfrm>
          <a:custGeom>
            <a:avLst/>
            <a:gdLst/>
            <a:ahLst/>
            <a:cxnLst/>
            <a:rect l="l" t="t" r="r" b="b"/>
            <a:pathLst>
              <a:path w="2574116" h="2236527">
                <a:moveTo>
                  <a:pt x="0" y="0"/>
                </a:moveTo>
                <a:lnTo>
                  <a:pt x="2574116" y="0"/>
                </a:lnTo>
                <a:lnTo>
                  <a:pt x="2574116" y="2236527"/>
                </a:lnTo>
                <a:lnTo>
                  <a:pt x="0" y="223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18" t="-67589" r="-234602" b="-5307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11803499" y="3215382"/>
            <a:ext cx="2720884" cy="2176707"/>
          </a:xfrm>
          <a:custGeom>
            <a:avLst/>
            <a:gdLst/>
            <a:ahLst/>
            <a:cxnLst/>
            <a:rect l="l" t="t" r="r" b="b"/>
            <a:pathLst>
              <a:path w="2720884" h="2176707">
                <a:moveTo>
                  <a:pt x="0" y="0"/>
                </a:moveTo>
                <a:lnTo>
                  <a:pt x="2720884" y="0"/>
                </a:lnTo>
                <a:lnTo>
                  <a:pt x="2720884" y="2176707"/>
                </a:lnTo>
                <a:lnTo>
                  <a:pt x="0" y="2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67" t="-67192" r="-123936" b="-66707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01C1B6-28C0-ED0B-5307-910D1FA9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689E5-D704-A1B0-131A-0CC6475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EDEE8-F38E-4189-B6C9-A33CD0CEA38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1B8B9-FE30-47E9-B315-DDE5CC8EF76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A78219C1-C07B-49C1-86A0-F9F5208E843D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DC78FA6-B715-4FD7-802C-8D59D2017261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69709-9F63-4F19-9931-42EC943EEB4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7C170D-7B96-4AC1-801F-04D7F4DD25A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1E66258-4908-46B3-8E5C-E4265848321E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C547CF-2301-4A96-A5B0-82CC3B45BD9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D2336FE-5A66-4FFD-8B01-F18C6AEED747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DC41A8E5-1CCA-461B-AAF2-EC35BEBC95F7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1CD6557-D009-49B7-B48D-32B59F6C605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EA27A53A-779E-491E-9BED-C1379EBCFE6B}"/>
              </a:ext>
            </a:extLst>
          </p:cNvPr>
          <p:cNvSpPr/>
          <p:nvPr/>
        </p:nvSpPr>
        <p:spPr>
          <a:xfrm>
            <a:off x="1883230" y="4270610"/>
            <a:ext cx="3886199" cy="1696735"/>
          </a:xfrm>
          <a:custGeom>
            <a:avLst/>
            <a:gdLst/>
            <a:ahLst/>
            <a:cxnLst/>
            <a:rect l="l" t="t" r="r" b="b"/>
            <a:pathLst>
              <a:path w="8315155" h="8051181">
                <a:moveTo>
                  <a:pt x="0" y="0"/>
                </a:moveTo>
                <a:lnTo>
                  <a:pt x="8315154" y="0"/>
                </a:lnTo>
                <a:lnTo>
                  <a:pt x="8315154" y="8051181"/>
                </a:lnTo>
                <a:lnTo>
                  <a:pt x="0" y="80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998" t="-229167" r="-2" b="-208595"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837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5969" y="4627693"/>
            <a:ext cx="612707" cy="612707"/>
          </a:xfrm>
          <a:custGeom>
            <a:avLst/>
            <a:gdLst/>
            <a:ahLst/>
            <a:cxnLst/>
            <a:rect l="l" t="t" r="r" b="b"/>
            <a:pathLst>
              <a:path w="612707" h="612707">
                <a:moveTo>
                  <a:pt x="0" y="0"/>
                </a:moveTo>
                <a:lnTo>
                  <a:pt x="612707" y="0"/>
                </a:lnTo>
                <a:lnTo>
                  <a:pt x="612707" y="612707"/>
                </a:lnTo>
                <a:lnTo>
                  <a:pt x="0" y="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2055507" y="2731947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818694" y="6067930"/>
            <a:ext cx="124641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a multi-objective optimization problem (with more than two objectives) be effectively transformed into a single-objective formulation that remains representative of all objectives and suitable for evaluation by a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4408" y="3216396"/>
            <a:ext cx="124641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How can we evaluate the fitness of individuals based on two different objectives?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4408" y="4629350"/>
            <a:ext cx="1246411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One optimal solution for an objective does not necessarily represent an optimal solution for the second objective.</a:t>
            </a:r>
          </a:p>
        </p:txBody>
      </p:sp>
      <p:sp>
        <p:nvSpPr>
          <p:cNvPr id="9" name="Freeform 9"/>
          <p:cNvSpPr/>
          <p:nvPr/>
        </p:nvSpPr>
        <p:spPr>
          <a:xfrm>
            <a:off x="1886008" y="6210300"/>
            <a:ext cx="514292" cy="1189115"/>
          </a:xfrm>
          <a:custGeom>
            <a:avLst/>
            <a:gdLst/>
            <a:ahLst/>
            <a:cxnLst/>
            <a:rect l="l" t="t" r="r" b="b"/>
            <a:pathLst>
              <a:path w="514292" h="1189115">
                <a:moveTo>
                  <a:pt x="0" y="0"/>
                </a:moveTo>
                <a:lnTo>
                  <a:pt x="514292" y="0"/>
                </a:lnTo>
                <a:lnTo>
                  <a:pt x="514292" y="1189115"/>
                </a:lnTo>
                <a:lnTo>
                  <a:pt x="0" y="118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0217B8-40B4-8BB3-2E17-16C0D451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2E6115-7ED0-0483-CBD7-39303B80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CAEE3-60CD-4C3D-9E0F-4E3C5D47DA6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5EF15A-6726-4416-BEB1-FCCB3179D3B8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5BE386-56B3-4DD1-9144-D0334D1C2A5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8B392BC0-8805-49AA-94AB-1DFF0224107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3F426703-DFC5-45CE-9AD0-669E1090E560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12FC48A-2E1A-48F1-A4CD-1E1E7FF196F9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9FAFF78-D2CB-4DD4-8132-4407FD8CB842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EEFD84B-6405-4921-B5C0-F1FEEE4AA1B2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DF39191C-ADD5-4D5D-BA70-E93DF3FD32A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5E7F620-22FE-4BED-90B7-74CDB5DB0215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F432C88-E23F-477A-BA40-A16847E4526C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4351153"/>
            <a:ext cx="7712741" cy="4146500"/>
          </a:xfrm>
          <a:custGeom>
            <a:avLst/>
            <a:gdLst/>
            <a:ahLst/>
            <a:cxnLst/>
            <a:rect l="l" t="t" r="r" b="b"/>
            <a:pathLst>
              <a:path w="7712741" h="4146500">
                <a:moveTo>
                  <a:pt x="0" y="0"/>
                </a:moveTo>
                <a:lnTo>
                  <a:pt x="7712742" y="0"/>
                </a:lnTo>
                <a:lnTo>
                  <a:pt x="7712742" y="4146500"/>
                </a:lnTo>
                <a:lnTo>
                  <a:pt x="0" y="4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70" b="-9670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219200" y="2008303"/>
            <a:ext cx="646630" cy="682623"/>
          </a:xfrm>
          <a:custGeom>
            <a:avLst/>
            <a:gdLst/>
            <a:ahLst/>
            <a:cxnLst/>
            <a:rect l="l" t="t" r="r" b="b"/>
            <a:pathLst>
              <a:path w="646630" h="682623">
                <a:moveTo>
                  <a:pt x="0" y="0"/>
                </a:moveTo>
                <a:lnTo>
                  <a:pt x="646629" y="0"/>
                </a:lnTo>
                <a:lnTo>
                  <a:pt x="646629" y="682622"/>
                </a:lnTo>
                <a:lnTo>
                  <a:pt x="0" y="6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42515" y="2200057"/>
            <a:ext cx="7454926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Approach: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Weighted-Sum Fitness Function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801986-2BDD-5780-5367-09F69B04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4ED049-4B00-8074-9EF5-2E9C57F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06D869-1B82-489C-9196-0E4165890DD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BBD35-4F0F-4B66-BD30-094AF8A2B60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31DD1B5-05D5-4F90-9759-1502A095EDA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3E715B1-F074-4701-8841-7F697CC3B11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BD8682A-4056-4E6D-AD2F-CD8D6C98BC9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540DECA-B639-478E-9746-6D025264006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9F621BB-0732-4945-8206-9268BC0BD8F3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AE2404-1861-4EE8-9034-2E1D11815AFC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6F3EB4B7-554A-4FDB-B2A1-4B9C0391074D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63D749E5-48FC-42E8-9682-BB5CEC85EE0A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95AD2812-2631-4621-B422-DCEC46E0EBC2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/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885C0B2-0B66-4729-959B-D6A9A56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91" y="3104515"/>
                <a:ext cx="86106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/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802F7D2-87F2-4265-B0DA-648F0E25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961720"/>
                <a:ext cx="1938800" cy="745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/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𝑇𝑟𝑢𝑐𝑘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2484517-2C9A-4B98-95DB-63658950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64" y="3943889"/>
                <a:ext cx="7877285" cy="522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/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=0,5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=0,05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F017B1-C5CB-4722-B97C-AB6477A6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0" y="4657777"/>
                <a:ext cx="2169440" cy="276999"/>
              </a:xfrm>
              <a:prstGeom prst="rect">
                <a:avLst/>
              </a:prstGeom>
              <a:blipFill>
                <a:blip r:embed="rId8"/>
                <a:stretch>
                  <a:fillRect l="-1966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0D10EEC2-9FD2-48BF-B591-91F5787C94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5435159"/>
            <a:ext cx="603640" cy="603640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FB6B29F8-2D47-4716-8488-4629CB34C863}"/>
              </a:ext>
            </a:extLst>
          </p:cNvPr>
          <p:cNvSpPr txBox="1"/>
          <p:nvPr/>
        </p:nvSpPr>
        <p:spPr>
          <a:xfrm>
            <a:off x="1825643" y="5514142"/>
            <a:ext cx="668314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Simplicity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47C8575E-8BE2-4772-B16E-D4B28AE1A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9" y="6476190"/>
            <a:ext cx="603640" cy="603640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632D1236-17C9-47CD-85AD-5214FDBE60CE}"/>
              </a:ext>
            </a:extLst>
          </p:cNvPr>
          <p:cNvSpPr txBox="1"/>
          <p:nvPr/>
        </p:nvSpPr>
        <p:spPr>
          <a:xfrm>
            <a:off x="1825643" y="6555173"/>
            <a:ext cx="668314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= </a:t>
            </a:r>
            <a:r>
              <a:rPr lang="fr-FR" sz="2400" dirty="0" err="1"/>
              <a:t>equal</a:t>
            </a:r>
            <a:r>
              <a:rPr lang="fr-FR" sz="2400" dirty="0"/>
              <a:t> </a:t>
            </a:r>
            <a:r>
              <a:rPr lang="fr-FR" sz="2400" dirty="0" err="1"/>
              <a:t>influance</a:t>
            </a:r>
            <a:r>
              <a:rPr lang="fr-FR" sz="2400" dirty="0"/>
              <a:t> of F1 and F2 on the total </a:t>
            </a:r>
            <a:r>
              <a:rPr lang="fr-FR" sz="2400" dirty="0" err="1"/>
              <a:t>cost</a:t>
            </a:r>
            <a:endParaRPr lang="fr-FR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BA266-F130-1DA0-7262-2688CD4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F12E-3A39-E9B0-16EB-F3ECC45A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80AB4E9-2FD5-499C-AB21-57B8F8F055C4}"/>
              </a:ext>
            </a:extLst>
          </p:cNvPr>
          <p:cNvSpPr/>
          <p:nvPr/>
        </p:nvSpPr>
        <p:spPr>
          <a:xfrm>
            <a:off x="304800" y="462741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A3DE1B57-CB6F-42A2-89E9-A34439A6F8AE}"/>
              </a:ext>
            </a:extLst>
          </p:cNvPr>
          <p:cNvSpPr/>
          <p:nvPr/>
        </p:nvSpPr>
        <p:spPr>
          <a:xfrm rot="10800000">
            <a:off x="2819400" y="4632383"/>
            <a:ext cx="304800" cy="663517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A8398E-0AA3-42D5-8DBB-536C73C6D3D5}"/>
              </a:ext>
            </a:extLst>
          </p:cNvPr>
          <p:cNvSpPr txBox="1"/>
          <p:nvPr/>
        </p:nvSpPr>
        <p:spPr>
          <a:xfrm>
            <a:off x="609600" y="4644827"/>
            <a:ext cx="220980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Constraints in cross docking operations</a:t>
            </a:r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F79E38D9-FA23-4F3F-901A-D32B6D771A4A}"/>
              </a:ext>
            </a:extLst>
          </p:cNvPr>
          <p:cNvSpPr/>
          <p:nvPr/>
        </p:nvSpPr>
        <p:spPr>
          <a:xfrm>
            <a:off x="3052127" y="2261718"/>
            <a:ext cx="800084" cy="61722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B3137F-B083-4C1B-A8F7-30ED08E26EC7}"/>
              </a:ext>
            </a:extLst>
          </p:cNvPr>
          <p:cNvSpPr txBox="1"/>
          <p:nvPr/>
        </p:nvSpPr>
        <p:spPr>
          <a:xfrm>
            <a:off x="3825707" y="1971017"/>
            <a:ext cx="1379115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 Assignment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7FF59A-E308-4090-AA6D-065294B4CF00}"/>
              </a:ext>
            </a:extLst>
          </p:cNvPr>
          <p:cNvCxnSpPr>
            <a:stCxn id="21" idx="3"/>
          </p:cNvCxnSpPr>
          <p:nvPr/>
        </p:nvCxnSpPr>
        <p:spPr>
          <a:xfrm>
            <a:off x="5204822" y="2294183"/>
            <a:ext cx="717636" cy="5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3ADDDE-258F-4F80-9CB0-350E238748D0}"/>
              </a:ext>
            </a:extLst>
          </p:cNvPr>
          <p:cNvSpPr txBox="1"/>
          <p:nvPr/>
        </p:nvSpPr>
        <p:spPr>
          <a:xfrm>
            <a:off x="5922458" y="2016303"/>
            <a:ext cx="2892301" cy="646331"/>
          </a:xfrm>
          <a:prstGeom prst="rect">
            <a:avLst/>
          </a:prstGeom>
          <a:solidFill>
            <a:srgbClr val="D99D2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 container has only one destination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37E7DB-4EFA-4DBE-B782-784DFE6C3494}"/>
              </a:ext>
            </a:extLst>
          </p:cNvPr>
          <p:cNvSpPr txBox="1"/>
          <p:nvPr/>
        </p:nvSpPr>
        <p:spPr>
          <a:xfrm>
            <a:off x="3825707" y="3176240"/>
            <a:ext cx="1545159" cy="369332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capacity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9D414AD-7309-4E1B-8D34-34F37FFC42D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8483" y="3356678"/>
            <a:ext cx="787224" cy="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EBBF85-A153-47CD-B9F8-99945D973190}"/>
              </a:ext>
            </a:extLst>
          </p:cNvPr>
          <p:cNvCxnSpPr>
            <a:cxnSpLocks/>
          </p:cNvCxnSpPr>
          <p:nvPr/>
        </p:nvCxnSpPr>
        <p:spPr>
          <a:xfrm>
            <a:off x="5370866" y="3366345"/>
            <a:ext cx="551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86F2C71-864E-4B18-AD6E-C69F4634E521}"/>
              </a:ext>
            </a:extLst>
          </p:cNvPr>
          <p:cNvSpPr txBox="1"/>
          <p:nvPr/>
        </p:nvSpPr>
        <p:spPr>
          <a:xfrm>
            <a:off x="5922458" y="2966769"/>
            <a:ext cx="2892300" cy="923330"/>
          </a:xfrm>
          <a:prstGeom prst="rect">
            <a:avLst/>
          </a:prstGeom>
          <a:solidFill>
            <a:srgbClr val="D2502C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Containers assigned to truck can not exceed trucks capacity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038180-2F6D-452E-8AF2-DBA469AAB32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64987" y="4985748"/>
            <a:ext cx="739081" cy="1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D4AA2D2-3842-4823-B045-8983D3AF123F}"/>
              </a:ext>
            </a:extLst>
          </p:cNvPr>
          <p:cNvSpPr txBox="1"/>
          <p:nvPr/>
        </p:nvSpPr>
        <p:spPr>
          <a:xfrm>
            <a:off x="3804068" y="4678921"/>
            <a:ext cx="1545159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Destination consistency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81B5911-DA28-45E7-AAA1-326544BCE5FB}"/>
              </a:ext>
            </a:extLst>
          </p:cNvPr>
          <p:cNvSpPr txBox="1"/>
          <p:nvPr/>
        </p:nvSpPr>
        <p:spPr>
          <a:xfrm>
            <a:off x="5952275" y="4141677"/>
            <a:ext cx="2892300" cy="923330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containers in one trucks must have the same destination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A2219DC-9F0F-4D02-929E-1E7FE25AFFC1}"/>
              </a:ext>
            </a:extLst>
          </p:cNvPr>
          <p:cNvCxnSpPr>
            <a:cxnSpLocks/>
          </p:cNvCxnSpPr>
          <p:nvPr/>
        </p:nvCxnSpPr>
        <p:spPr>
          <a:xfrm>
            <a:off x="3038483" y="7280576"/>
            <a:ext cx="751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F992070-63B3-42CD-9B08-0D05B0BA04DB}"/>
              </a:ext>
            </a:extLst>
          </p:cNvPr>
          <p:cNvSpPr txBox="1"/>
          <p:nvPr/>
        </p:nvSpPr>
        <p:spPr>
          <a:xfrm>
            <a:off x="3803860" y="7060168"/>
            <a:ext cx="1561932" cy="369332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usage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138CC3D-F793-439B-91C8-91FB2120B91C}"/>
              </a:ext>
            </a:extLst>
          </p:cNvPr>
          <p:cNvSpPr txBox="1"/>
          <p:nvPr/>
        </p:nvSpPr>
        <p:spPr>
          <a:xfrm>
            <a:off x="6000330" y="6796062"/>
            <a:ext cx="2845711" cy="923330"/>
          </a:xfrm>
          <a:prstGeom prst="rect">
            <a:avLst/>
          </a:prstGeom>
          <a:solidFill>
            <a:srgbClr val="8B4BB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is used if it has at least one container is assigned to it 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1F96D84-A3BD-4DBD-8CC8-839E349884E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365792" y="7244834"/>
            <a:ext cx="634538" cy="12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250EB5A-47DA-4B42-BB6F-DB4D0B6A8F73}"/>
              </a:ext>
            </a:extLst>
          </p:cNvPr>
          <p:cNvSpPr txBox="1"/>
          <p:nvPr/>
        </p:nvSpPr>
        <p:spPr>
          <a:xfrm>
            <a:off x="3884181" y="8109111"/>
            <a:ext cx="1561932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Dock Assignment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4C16843-C5A5-4BBB-9AA0-0C00B5CADEBD}"/>
              </a:ext>
            </a:extLst>
          </p:cNvPr>
          <p:cNvSpPr txBox="1"/>
          <p:nvPr/>
        </p:nvSpPr>
        <p:spPr>
          <a:xfrm>
            <a:off x="5997170" y="8030170"/>
            <a:ext cx="2802509" cy="923330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truck can not be at two different docks at the same time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52EC5C-FBFB-4232-85F7-B4AE3A6FB27D}"/>
              </a:ext>
            </a:extLst>
          </p:cNvPr>
          <p:cNvCxnSpPr>
            <a:cxnSpLocks/>
          </p:cNvCxnSpPr>
          <p:nvPr/>
        </p:nvCxnSpPr>
        <p:spPr>
          <a:xfrm>
            <a:off x="5442179" y="8432276"/>
            <a:ext cx="534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5BA658E4-FFA7-4FDB-B778-61A73688FFF2}"/>
              </a:ext>
            </a:extLst>
          </p:cNvPr>
          <p:cNvSpPr txBox="1"/>
          <p:nvPr/>
        </p:nvSpPr>
        <p:spPr>
          <a:xfrm>
            <a:off x="5977035" y="5307298"/>
            <a:ext cx="2892300" cy="1200329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Truck has only one destination and can only load containers with the same destination</a:t>
            </a:r>
          </a:p>
        </p:txBody>
      </p:sp>
      <p:sp>
        <p:nvSpPr>
          <p:cNvPr id="60" name="Parenthèse ouvrante 59">
            <a:extLst>
              <a:ext uri="{FF2B5EF4-FFF2-40B4-BE49-F238E27FC236}">
                <a16:creationId xmlns:a16="http://schemas.microsoft.com/office/drawing/2014/main" id="{D1ED751B-9848-43E8-8153-0E61BB7FC58C}"/>
              </a:ext>
            </a:extLst>
          </p:cNvPr>
          <p:cNvSpPr/>
          <p:nvPr/>
        </p:nvSpPr>
        <p:spPr>
          <a:xfrm>
            <a:off x="5778370" y="4448297"/>
            <a:ext cx="127352" cy="138526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448AF6B-8D13-4173-8955-A450FC3C9FF7}"/>
              </a:ext>
            </a:extLst>
          </p:cNvPr>
          <p:cNvCxnSpPr>
            <a:cxnSpLocks/>
          </p:cNvCxnSpPr>
          <p:nvPr/>
        </p:nvCxnSpPr>
        <p:spPr>
          <a:xfrm>
            <a:off x="5335236" y="5002086"/>
            <a:ext cx="443134" cy="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37E722-F15B-455A-8C0C-640A2FC1EC47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DC7F4-FF14-4529-A9B9-9A8F6391C19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3525D950-83D0-4FFD-94E3-7D407824F7D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FE5A43D2-317A-4BB6-BAE0-993E39375E34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50ACEF1B-665B-4AE7-8E90-83969670D39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11FB88F-E067-4819-BA6B-75822CEC8D1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6" name="TextBox 23">
            <a:extLst>
              <a:ext uri="{FF2B5EF4-FFF2-40B4-BE49-F238E27FC236}">
                <a16:creationId xmlns:a16="http://schemas.microsoft.com/office/drawing/2014/main" id="{7565CDBA-55EE-418B-9010-A493E0786AA7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76B4CDFB-759A-4756-A24D-5EA54FB0340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DFE727B5-5A6A-477B-A305-D4B674E8863A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E3897804-843A-4A08-993D-AAA8AC9F3E02}"/>
              </a:ext>
            </a:extLst>
          </p:cNvPr>
          <p:cNvSpPr txBox="1"/>
          <p:nvPr/>
        </p:nvSpPr>
        <p:spPr>
          <a:xfrm>
            <a:off x="7924800" y="9525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4E17C30-00F4-49BF-8374-ED5F93B4D19F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/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𝑐𝑜𝑛𝑡𝑎𝑖𝑛𝑒𝑟𝑠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15B10717-6971-4F51-9177-1F27C273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1929020"/>
                <a:ext cx="8722926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/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nary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trucks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truck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container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2954D27C-668B-41F1-B83C-86D913CF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758" y="2963180"/>
                <a:ext cx="9793356" cy="1148263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/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𝑚𝑎𝑡𝑟𝑖𝑥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𝑐𝑜𝑛𝑡𝑎𝑖𝑛𝑒𝑟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DF39F5E-011C-4137-8842-3FBC1EF7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4268638"/>
                <a:ext cx="6438044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/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𝑏𝑖𝑛𝑎𝑟𝑦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𝑡𝑟𝑢𝑐𝑘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D3F32162-ACF1-44F3-B5F9-6172D59B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5" y="7016495"/>
                <a:ext cx="6526915" cy="276999"/>
              </a:xfrm>
              <a:prstGeom prst="rect">
                <a:avLst/>
              </a:prstGeom>
              <a:blipFill>
                <a:blip r:embed="rId5"/>
                <a:stretch>
                  <a:fillRect l="-373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/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𝑑𝑒𝑠𝑡𝑖𝑛𝑎𝑡𝑖𝑜𝑛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𝑏𝑖𝑛𝑎𝑟𝑦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𝑣𝑎𝑟𝑖𝑎𝑏𝑙𝑒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 1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𝑡𝑟𝑢𝑐𝑘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𝑢𝑠𝑒𝑑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A9A4CB26-5C06-40BD-AB77-B60CC21E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75" y="5382076"/>
                <a:ext cx="7983532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/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9FED4CC-E65A-4D2C-8F3A-79278F98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6304907"/>
                <a:ext cx="2107500" cy="276999"/>
              </a:xfrm>
              <a:prstGeom prst="rect">
                <a:avLst/>
              </a:prstGeom>
              <a:blipFill>
                <a:blip r:embed="rId7"/>
                <a:stretch>
                  <a:fillRect l="-1159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/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 1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𝑑𝑜𝑐𝑘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B501D716-0121-4E5F-A6C6-0F35FBF4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74" y="8353335"/>
                <a:ext cx="8699882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r>
                <a:rPr lang="en-GB" sz="2715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Implementation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Genetic operations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4DAD1-6B2D-CD57-341E-A722F0E1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919E3-17AD-FCCE-8379-952AB65B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19</a:t>
            </a:fld>
            <a:endParaRPr lang="en-GB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244346"/>
            <a:ext cx="4232004" cy="1797580"/>
            <a:chOff x="0" y="0"/>
            <a:chExt cx="5642673" cy="239677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Motivation and context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989638"/>
            <a:ext cx="4232004" cy="1261840"/>
            <a:chOff x="0" y="0"/>
            <a:chExt cx="5642673" cy="1682453"/>
          </a:xfrm>
        </p:grpSpPr>
        <p:sp>
          <p:nvSpPr>
            <p:cNvPr id="8" name="TextBox 8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operators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8690" y="3249109"/>
            <a:ext cx="4232004" cy="1255325"/>
            <a:chOff x="0" y="6350"/>
            <a:chExt cx="5642673" cy="16737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18823"/>
              <a:ext cx="5642673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Genetic Algorithm (GA)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08690" y="5794669"/>
            <a:ext cx="4232004" cy="1261840"/>
            <a:chOff x="0" y="0"/>
            <a:chExt cx="5642673" cy="168245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2865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5703"/>
              <a:ext cx="538364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Experimental study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24251" y="5497342"/>
            <a:ext cx="4232004" cy="1797580"/>
            <a:chOff x="0" y="0"/>
            <a:chExt cx="5642673" cy="239677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46228"/>
              <a:ext cx="538364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GB" sz="3500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8823"/>
              <a:ext cx="53836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000000"/>
                  </a:solidFill>
                  <a:latin typeface="Inter 2"/>
                  <a:ea typeface="Inter 2"/>
                  <a:cs typeface="Inter 2"/>
                  <a:sym typeface="Inter 2"/>
                </a:rPr>
                <a:t>Conclusions and discussion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26102" y="452992"/>
            <a:ext cx="34603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</a:pPr>
            <a:r>
              <a:rPr lang="en-GB" sz="90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PLAN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99F9634-4EC2-B785-C577-578EA90C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62F2D76-7921-25F0-707A-672DBEC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658426-0C39-415A-AD10-1BB3BCA88472}"/>
              </a:ext>
            </a:extLst>
          </p:cNvPr>
          <p:cNvSpPr/>
          <p:nvPr/>
        </p:nvSpPr>
        <p:spPr>
          <a:xfrm>
            <a:off x="11670218" y="3343722"/>
            <a:ext cx="5758542" cy="3368935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191000" y="3126557"/>
            <a:ext cx="6325369" cy="3468101"/>
          </a:xfrm>
          <a:custGeom>
            <a:avLst/>
            <a:gdLst/>
            <a:ahLst/>
            <a:cxnLst/>
            <a:rect l="l" t="t" r="r" b="b"/>
            <a:pathLst>
              <a:path w="7164290" h="3805352">
                <a:moveTo>
                  <a:pt x="0" y="0"/>
                </a:moveTo>
                <a:lnTo>
                  <a:pt x="7164290" y="0"/>
                </a:lnTo>
                <a:lnTo>
                  <a:pt x="7164290" y="3805352"/>
                </a:lnTo>
                <a:lnTo>
                  <a:pt x="0" y="38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22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E17E34-1CCA-4B5F-B889-CA8F6A5DCD23}"/>
              </a:ext>
            </a:extLst>
          </p:cNvPr>
          <p:cNvSpPr txBox="1"/>
          <p:nvPr/>
        </p:nvSpPr>
        <p:spPr>
          <a:xfrm>
            <a:off x="228600" y="4359966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Mixed initialization :</a:t>
            </a:r>
          </a:p>
          <a:p>
            <a:endParaRPr lang="en-GB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88E839-19B4-4A5D-A392-DDEF5517B75F}"/>
              </a:ext>
            </a:extLst>
          </p:cNvPr>
          <p:cNvSpPr txBox="1"/>
          <p:nvPr/>
        </p:nvSpPr>
        <p:spPr>
          <a:xfrm>
            <a:off x="11997787" y="3478313"/>
            <a:ext cx="482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Heuristic population initialization : </a:t>
            </a:r>
            <a:r>
              <a:rPr lang="en-GB" dirty="0" err="1"/>
              <a:t>Binpacking</a:t>
            </a:r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D6868B-975D-4416-83F7-54CBA4747A9B}"/>
              </a:ext>
            </a:extLst>
          </p:cNvPr>
          <p:cNvSpPr txBox="1"/>
          <p:nvPr/>
        </p:nvSpPr>
        <p:spPr>
          <a:xfrm>
            <a:off x="11970519" y="4087210"/>
            <a:ext cx="5458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Group containers by destination and sort by decreasing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destination group: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truck is new , assign destination to truck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Else assign container to truck with same destination and enough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Move to next container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9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99296CB2-0012-4CD2-AC4D-2199F214A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7765262"/>
            <a:ext cx="535904" cy="535904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8C922C62-BBFE-4D11-B14D-0BAD05F89B7D}"/>
              </a:ext>
            </a:extLst>
          </p:cNvPr>
          <p:cNvSpPr txBox="1"/>
          <p:nvPr/>
        </p:nvSpPr>
        <p:spPr>
          <a:xfrm>
            <a:off x="2826130" y="7839501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Best fit </a:t>
            </a:r>
            <a:r>
              <a:rPr lang="fr-FR" sz="2400" dirty="0" err="1"/>
              <a:t>decreasing</a:t>
            </a:r>
            <a:r>
              <a:rPr lang="fr-FR" sz="2400" dirty="0"/>
              <a:t>, fil the trucks to max, no truck </a:t>
            </a:r>
            <a:r>
              <a:rPr lang="fr-FR" sz="2400" dirty="0" err="1"/>
              <a:t>waste</a:t>
            </a:r>
            <a:endParaRPr lang="fr-FR" sz="2400" dirty="0"/>
          </a:p>
        </p:txBody>
      </p:sp>
      <p:pic>
        <p:nvPicPr>
          <p:cNvPr id="41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171D9E73-7D86-4934-83D2-2F8B4A6B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8508904"/>
            <a:ext cx="535904" cy="535904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E00F37FB-F2E8-4D64-83DE-4D822C35ED15}"/>
              </a:ext>
            </a:extLst>
          </p:cNvPr>
          <p:cNvSpPr txBox="1"/>
          <p:nvPr/>
        </p:nvSpPr>
        <p:spPr>
          <a:xfrm>
            <a:off x="2826130" y="8566969"/>
            <a:ext cx="72342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Fast and </a:t>
            </a:r>
            <a:r>
              <a:rPr lang="en-GB" sz="2400" dirty="0"/>
              <a:t>less</a:t>
            </a:r>
            <a:r>
              <a:rPr lang="fr-FR" sz="2400" dirty="0"/>
              <a:t> </a:t>
            </a:r>
            <a:r>
              <a:rPr lang="en-GB" sz="2400" dirty="0"/>
              <a:t>computational</a:t>
            </a:r>
            <a:r>
              <a:rPr lang="fr-FR" sz="2400" dirty="0"/>
              <a:t> time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1D2ADC-D8FB-430A-801A-04206C2CA02A}"/>
              </a:ext>
            </a:extLst>
          </p:cNvPr>
          <p:cNvSpPr txBox="1"/>
          <p:nvPr/>
        </p:nvSpPr>
        <p:spPr>
          <a:xfrm>
            <a:off x="7487226" y="3006826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C729C1-9C6F-4174-B379-41DC8C0809BC}"/>
              </a:ext>
            </a:extLst>
          </p:cNvPr>
          <p:cNvSpPr txBox="1"/>
          <p:nvPr/>
        </p:nvSpPr>
        <p:spPr>
          <a:xfrm>
            <a:off x="7487226" y="390705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82565B22-7FC9-4661-BDF2-5E4978AA4A1E}"/>
              </a:ext>
            </a:extLst>
          </p:cNvPr>
          <p:cNvSpPr/>
          <p:nvPr/>
        </p:nvSpPr>
        <p:spPr>
          <a:xfrm>
            <a:off x="7098341" y="5143500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CBD1582-636E-4D69-8EF9-7012195C0768}"/>
              </a:ext>
            </a:extLst>
          </p:cNvPr>
          <p:cNvSpPr txBox="1"/>
          <p:nvPr/>
        </p:nvSpPr>
        <p:spPr>
          <a:xfrm>
            <a:off x="7487226" y="6901063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D8DAE9-6FA3-4DA1-B711-6B755E65A167}"/>
              </a:ext>
            </a:extLst>
          </p:cNvPr>
          <p:cNvSpPr txBox="1"/>
          <p:nvPr/>
        </p:nvSpPr>
        <p:spPr>
          <a:xfrm>
            <a:off x="6930285" y="8154535"/>
            <a:ext cx="2670915" cy="646331"/>
          </a:xfrm>
          <a:prstGeom prst="rect">
            <a:avLst/>
          </a:prstGeom>
          <a:solidFill>
            <a:srgbClr val="B549A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1 = Best individual .copy()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C91C193-4F4E-4AFD-BBB9-0803D6E144D7}"/>
              </a:ext>
            </a:extLst>
          </p:cNvPr>
          <p:cNvCxnSpPr>
            <a:stCxn id="6" idx="2"/>
            <a:endCxn id="43" idx="0"/>
          </p:cNvCxnSpPr>
          <p:nvPr/>
        </p:nvCxnSpPr>
        <p:spPr>
          <a:xfrm flipH="1">
            <a:off x="8265744" y="3376158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3702B3F6-8642-4E63-B4EF-E8DDDAC49724}"/>
              </a:ext>
            </a:extLst>
          </p:cNvPr>
          <p:cNvCxnSpPr/>
          <p:nvPr/>
        </p:nvCxnSpPr>
        <p:spPr>
          <a:xfrm flipH="1">
            <a:off x="8287699" y="45829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BBF0B3D-7BA4-4EF5-AD70-4C60F0191D20}"/>
              </a:ext>
            </a:extLst>
          </p:cNvPr>
          <p:cNvCxnSpPr/>
          <p:nvPr/>
        </p:nvCxnSpPr>
        <p:spPr>
          <a:xfrm flipH="1">
            <a:off x="8295688" y="631884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8E8FE4F-80FC-4541-83B5-5B248B9464F3}"/>
              </a:ext>
            </a:extLst>
          </p:cNvPr>
          <p:cNvCxnSpPr/>
          <p:nvPr/>
        </p:nvCxnSpPr>
        <p:spPr>
          <a:xfrm flipH="1">
            <a:off x="8262514" y="762364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63DE5-860F-481B-BC2C-11B0C07038A9}"/>
              </a:ext>
            </a:extLst>
          </p:cNvPr>
          <p:cNvSpPr txBox="1"/>
          <p:nvPr/>
        </p:nvSpPr>
        <p:spPr>
          <a:xfrm>
            <a:off x="12287826" y="2947057"/>
            <a:ext cx="15634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Population</a:t>
            </a:r>
            <a:r>
              <a:rPr lang="en-GB" dirty="0"/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18849-D735-426D-8A22-3BF43B7DC7FB}"/>
              </a:ext>
            </a:extLst>
          </p:cNvPr>
          <p:cNvSpPr txBox="1"/>
          <p:nvPr/>
        </p:nvSpPr>
        <p:spPr>
          <a:xfrm>
            <a:off x="12287826" y="384728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random 3 individuals</a:t>
            </a:r>
            <a:r>
              <a:rPr lang="en-GB" dirty="0"/>
              <a:t> </a:t>
            </a:r>
          </a:p>
        </p:txBody>
      </p:sp>
      <p:sp>
        <p:nvSpPr>
          <p:cNvPr id="51" name="Losange 50">
            <a:extLst>
              <a:ext uri="{FF2B5EF4-FFF2-40B4-BE49-F238E27FC236}">
                <a16:creationId xmlns:a16="http://schemas.microsoft.com/office/drawing/2014/main" id="{C543CA53-FF42-406C-AD21-5AA5D6DE0703}"/>
              </a:ext>
            </a:extLst>
          </p:cNvPr>
          <p:cNvSpPr/>
          <p:nvPr/>
        </p:nvSpPr>
        <p:spPr>
          <a:xfrm>
            <a:off x="11898941" y="5083731"/>
            <a:ext cx="2378717" cy="1162280"/>
          </a:xfrm>
          <a:prstGeom prst="diamond">
            <a:avLst/>
          </a:prstGeom>
          <a:solidFill>
            <a:srgbClr val="CE79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Fitness Evaluation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3764C83-91EB-4195-8F2A-680AD5CA4E4A}"/>
              </a:ext>
            </a:extLst>
          </p:cNvPr>
          <p:cNvSpPr txBox="1"/>
          <p:nvPr/>
        </p:nvSpPr>
        <p:spPr>
          <a:xfrm>
            <a:off x="12287826" y="6841294"/>
            <a:ext cx="155703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best Individual </a:t>
            </a:r>
            <a:endParaRPr lang="en-GB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DBE273-0BE1-4346-B795-80AEE208AEB1}"/>
              </a:ext>
            </a:extLst>
          </p:cNvPr>
          <p:cNvSpPr txBox="1"/>
          <p:nvPr/>
        </p:nvSpPr>
        <p:spPr>
          <a:xfrm>
            <a:off x="11730885" y="8094766"/>
            <a:ext cx="2670915" cy="646331"/>
          </a:xfrm>
          <a:prstGeom prst="rect">
            <a:avLst/>
          </a:prstGeom>
          <a:solidFill>
            <a:srgbClr val="675DA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Parent 2 = Best individual .copy()</a:t>
            </a:r>
            <a:endParaRPr lang="en-GB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871A1B2-D7D7-4339-8EA9-BDA6C6068DB8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 flipH="1">
            <a:off x="13066344" y="3316389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A547561-1BC1-45CD-94EC-EAAFA6E85462}"/>
              </a:ext>
            </a:extLst>
          </p:cNvPr>
          <p:cNvCxnSpPr/>
          <p:nvPr/>
        </p:nvCxnSpPr>
        <p:spPr>
          <a:xfrm flipH="1">
            <a:off x="13088299" y="452321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22F3E393-334C-45A8-AE41-A9F5442E1E80}"/>
              </a:ext>
            </a:extLst>
          </p:cNvPr>
          <p:cNvCxnSpPr/>
          <p:nvPr/>
        </p:nvCxnSpPr>
        <p:spPr>
          <a:xfrm flipH="1">
            <a:off x="13096288" y="6259080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B50FDFC-09F5-4289-8C11-312AAF3EE010}"/>
              </a:ext>
            </a:extLst>
          </p:cNvPr>
          <p:cNvCxnSpPr/>
          <p:nvPr/>
        </p:nvCxnSpPr>
        <p:spPr>
          <a:xfrm flipH="1">
            <a:off x="13063114" y="7563871"/>
            <a:ext cx="3228" cy="53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BF5EF-A297-4B41-AAFE-7F40DD7C7074}"/>
              </a:ext>
            </a:extLst>
          </p:cNvPr>
          <p:cNvSpPr txBox="1"/>
          <p:nvPr/>
        </p:nvSpPr>
        <p:spPr>
          <a:xfrm>
            <a:off x="2219976" y="3537721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Tournament selection 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85718A93-C654-423C-AF2D-3B177E60A30C}"/>
              </a:ext>
            </a:extLst>
          </p:cNvPr>
          <p:cNvSpPr/>
          <p:nvPr/>
        </p:nvSpPr>
        <p:spPr>
          <a:xfrm>
            <a:off x="709630" y="3898545"/>
            <a:ext cx="5758542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7139B-70C8-4004-A903-0D334D221BFD}"/>
              </a:ext>
            </a:extLst>
          </p:cNvPr>
          <p:cNvSpPr txBox="1"/>
          <p:nvPr/>
        </p:nvSpPr>
        <p:spPr>
          <a:xfrm>
            <a:off x="831328" y="4127193"/>
            <a:ext cx="545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 group of k individuals from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individual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 fitness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Best_individual</a:t>
            </a:r>
            <a:r>
              <a:rPr lang="en-GB" dirty="0"/>
              <a:t> = </a:t>
            </a:r>
            <a:r>
              <a:rPr lang="en-GB" dirty="0" err="1"/>
              <a:t>best_fitness</a:t>
            </a: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DCA993-3AE0-4199-9869-4420E7659A45}"/>
              </a:ext>
            </a:extLst>
          </p:cNvPr>
          <p:cNvSpPr txBox="1"/>
          <p:nvPr/>
        </p:nvSpPr>
        <p:spPr>
          <a:xfrm>
            <a:off x="526183" y="5357434"/>
            <a:ext cx="49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Return </a:t>
            </a:r>
            <a:r>
              <a:rPr lang="en-GB" dirty="0" err="1"/>
              <a:t>Best_individual.copy</a:t>
            </a:r>
            <a:r>
              <a:rPr lang="en-GB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24636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D8468839-3876-41CD-8B02-98A1691C92BD}"/>
              </a:ext>
            </a:extLst>
          </p:cNvPr>
          <p:cNvSpPr txBox="1"/>
          <p:nvPr/>
        </p:nvSpPr>
        <p:spPr>
          <a:xfrm>
            <a:off x="-161167" y="4276511"/>
            <a:ext cx="8247133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{Crossover point}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000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1D51BA6-E7E7-454B-A460-ECD2EC2ECC8B}"/>
              </a:ext>
            </a:extLst>
          </p:cNvPr>
          <p:cNvSpPr txBox="1"/>
          <p:nvPr/>
        </p:nvSpPr>
        <p:spPr>
          <a:xfrm>
            <a:off x="158066" y="3602024"/>
            <a:ext cx="7813749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</a:t>
            </a:r>
            <a:r>
              <a:rPr lang="en-GB" sz="2000" b="1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 point</a:t>
            </a:r>
            <a:r>
              <a:rPr lang="en-GB" sz="2000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A9973B4C-E9D1-4EA0-895B-B831F84A632A}"/>
              </a:ext>
            </a:extLst>
          </p:cNvPr>
          <p:cNvSpPr txBox="1"/>
          <p:nvPr/>
        </p:nvSpPr>
        <p:spPr>
          <a:xfrm>
            <a:off x="8728907" y="427651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2 : [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2DB1B60-109A-4F47-BA05-C338AD710913}"/>
              </a:ext>
            </a:extLst>
          </p:cNvPr>
          <p:cNvSpPr txBox="1"/>
          <p:nvPr/>
        </p:nvSpPr>
        <p:spPr>
          <a:xfrm>
            <a:off x="8701198" y="3675481"/>
            <a:ext cx="8700627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Offspring 1 : [ </a:t>
            </a:r>
            <a:r>
              <a:rPr lang="en-GB" sz="2000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000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0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2E32E834-2D53-4C79-8BAA-6A4D04689E96}"/>
              </a:ext>
            </a:extLst>
          </p:cNvPr>
          <p:cNvSpPr/>
          <p:nvPr/>
        </p:nvSpPr>
        <p:spPr>
          <a:xfrm>
            <a:off x="7651290" y="2733682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F94151-CDB6-4EF5-B10E-BA31A5087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64" y="3189931"/>
            <a:ext cx="1953569" cy="195356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2473733" y="5764836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774834" y="6118841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900024" y="6279745"/>
            <a:ext cx="588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number&lt;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One point cross over (Parent 1, Parent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Offspring 1, Offspring 2 = copy(Parent 1, Parent 2)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9792133" y="6038474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0218838" y="6362700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crossover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0246934" y="6910864"/>
            <a:ext cx="54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point crossover </a:t>
            </a:r>
            <a:r>
              <a:rPr lang="en-GB" dirty="0"/>
              <a:t>: Preserves the chromosome structure </a:t>
            </a:r>
          </a:p>
        </p:txBody>
      </p:sp>
    </p:spTree>
    <p:extLst>
      <p:ext uri="{BB962C8B-B14F-4D97-AF65-F5344CB8AC3E}">
        <p14:creationId xmlns:p14="http://schemas.microsoft.com/office/powerpoint/2010/main" val="141537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8627F0-DCAF-1442-94E6-63C052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B8FD98-96FE-11F0-30F2-D692A210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63B884-63D7-452F-8D23-C589FE50CA5E}"/>
              </a:ext>
            </a:extLst>
          </p:cNvPr>
          <p:cNvSpPr/>
          <p:nvPr/>
        </p:nvSpPr>
        <p:spPr>
          <a:xfrm>
            <a:off x="12115800" y="0"/>
            <a:ext cx="6172200" cy="1542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CDD1A-D3FF-4B3B-AE16-BBAB476746E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FE19DBB-763E-4DAF-BDCB-158A3FA08D7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Motivation and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224CC-5C7C-4C69-8039-DB90903A1C8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chemeClr val="bg1">
                    <a:lumMod val="85000"/>
                  </a:schemeClr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AEC9F32-6B76-47D9-B056-AF124BDF52AC}"/>
              </a:ext>
            </a:extLst>
          </p:cNvPr>
          <p:cNvSpPr txBox="1"/>
          <p:nvPr/>
        </p:nvSpPr>
        <p:spPr>
          <a:xfrm>
            <a:off x="7848600" y="990407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4D7A793-9209-4A2D-A0B1-A8275CCB99DB}"/>
              </a:ext>
            </a:extLst>
          </p:cNvPr>
          <p:cNvSpPr txBox="1"/>
          <p:nvPr/>
        </p:nvSpPr>
        <p:spPr>
          <a:xfrm>
            <a:off x="7848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99B8FC7-31C1-4852-8025-631D4B0420E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 Function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DFC53DC-01E2-43FA-A638-670853FAB3C9}"/>
              </a:ext>
            </a:extLst>
          </p:cNvPr>
          <p:cNvSpPr txBox="1"/>
          <p:nvPr/>
        </p:nvSpPr>
        <p:spPr>
          <a:xfrm>
            <a:off x="15315942" y="239474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Constraints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66FDFA3-D9E9-4315-8424-56EB762D4941}"/>
              </a:ext>
            </a:extLst>
          </p:cNvPr>
          <p:cNvSpPr txBox="1"/>
          <p:nvPr/>
        </p:nvSpPr>
        <p:spPr>
          <a:xfrm>
            <a:off x="4064941" y="888121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1A87F2C-FEB0-47F5-BECB-5696DDE85B94}"/>
              </a:ext>
            </a:extLst>
          </p:cNvPr>
          <p:cNvSpPr txBox="1"/>
          <p:nvPr/>
        </p:nvSpPr>
        <p:spPr>
          <a:xfrm>
            <a:off x="12455003" y="888121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Fitness Function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4A8A4051-A2AC-48B7-860E-2E5E8AA3E9C5}"/>
              </a:ext>
            </a:extLst>
          </p:cNvPr>
          <p:cNvSpPr txBox="1"/>
          <p:nvPr/>
        </p:nvSpPr>
        <p:spPr>
          <a:xfrm>
            <a:off x="3962400" y="233552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dirty="0">
                <a:solidFill>
                  <a:schemeClr val="bg1">
                    <a:lumMod val="85000"/>
                  </a:schemeClr>
                </a:solidFill>
                <a:latin typeface="Anton"/>
                <a:sym typeface="Anton"/>
              </a:rPr>
              <a:t>Mathematical formula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655BB80-3593-4979-ACC5-94F6EBFD33AD}"/>
              </a:ext>
            </a:extLst>
          </p:cNvPr>
          <p:cNvSpPr/>
          <p:nvPr/>
        </p:nvSpPr>
        <p:spPr>
          <a:xfrm>
            <a:off x="138988" y="1522292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Population initialization 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7DE2FD-AFED-48C7-983F-5B6F13215651}"/>
              </a:ext>
            </a:extLst>
          </p:cNvPr>
          <p:cNvSpPr/>
          <p:nvPr/>
        </p:nvSpPr>
        <p:spPr>
          <a:xfrm>
            <a:off x="3553514" y="1571985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 selection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A9BD23F-D9A0-4FAE-94A3-8DDFFD5E88B2}"/>
              </a:ext>
            </a:extLst>
          </p:cNvPr>
          <p:cNvSpPr/>
          <p:nvPr/>
        </p:nvSpPr>
        <p:spPr>
          <a:xfrm>
            <a:off x="7238976" y="1547701"/>
            <a:ext cx="2979862" cy="116228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747FBC2-6269-4028-9AE8-1349148745AF}"/>
              </a:ext>
            </a:extLst>
          </p:cNvPr>
          <p:cNvSpPr/>
          <p:nvPr/>
        </p:nvSpPr>
        <p:spPr>
          <a:xfrm>
            <a:off x="11145531" y="1560961"/>
            <a:ext cx="2979862" cy="11622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733F788A-3600-43D6-9DDF-2BF9E9042FE9}"/>
              </a:ext>
            </a:extLst>
          </p:cNvPr>
          <p:cNvSpPr/>
          <p:nvPr/>
        </p:nvSpPr>
        <p:spPr>
          <a:xfrm>
            <a:off x="14893069" y="1536418"/>
            <a:ext cx="2979862" cy="11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generation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EAB31-E8EB-4DF3-A4A9-00C581D52174}"/>
              </a:ext>
            </a:extLst>
          </p:cNvPr>
          <p:cNvSpPr txBox="1"/>
          <p:nvPr/>
        </p:nvSpPr>
        <p:spPr>
          <a:xfrm>
            <a:off x="1908985" y="6961644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Container swap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733C3055-36B4-4A6D-8FC0-2D4974EE1E3C}"/>
              </a:ext>
            </a:extLst>
          </p:cNvPr>
          <p:cNvSpPr/>
          <p:nvPr/>
        </p:nvSpPr>
        <p:spPr>
          <a:xfrm>
            <a:off x="6096000" y="7300360"/>
            <a:ext cx="5638800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8F5B617-635C-4EBD-AFB5-D23C7BA58A00}"/>
              </a:ext>
            </a:extLst>
          </p:cNvPr>
          <p:cNvSpPr txBox="1"/>
          <p:nvPr/>
        </p:nvSpPr>
        <p:spPr>
          <a:xfrm>
            <a:off x="381000" y="7330976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&lt; 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Chose two random indexes ; indx1, indx2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Swap containers in index1 and index2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4910D64-23C7-4A4F-BCF0-4B77DADF24BB}"/>
              </a:ext>
            </a:extLst>
          </p:cNvPr>
          <p:cNvSpPr/>
          <p:nvPr/>
        </p:nvSpPr>
        <p:spPr>
          <a:xfrm>
            <a:off x="12039600" y="7267652"/>
            <a:ext cx="623556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63218-73DC-41D8-9BCC-749F580B9568}"/>
              </a:ext>
            </a:extLst>
          </p:cNvPr>
          <p:cNvSpPr txBox="1"/>
          <p:nvPr/>
        </p:nvSpPr>
        <p:spPr>
          <a:xfrm>
            <a:off x="12171920" y="7612443"/>
            <a:ext cx="53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Mutation rate </a:t>
            </a:r>
            <a:r>
              <a:rPr lang="en-GB" dirty="0"/>
              <a:t>: Probability for parents to Mutate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94DEC69-448D-455B-B0CF-9D7621061174}"/>
              </a:ext>
            </a:extLst>
          </p:cNvPr>
          <p:cNvSpPr txBox="1"/>
          <p:nvPr/>
        </p:nvSpPr>
        <p:spPr>
          <a:xfrm>
            <a:off x="12200016" y="8160607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 mutation</a:t>
            </a:r>
            <a:r>
              <a:rPr lang="en-GB" dirty="0"/>
              <a:t>: Changes dock  numbers of chromosome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B4B8695B-1AD0-4195-820D-FB7448A343F8}"/>
              </a:ext>
            </a:extLst>
          </p:cNvPr>
          <p:cNvSpPr/>
          <p:nvPr/>
        </p:nvSpPr>
        <p:spPr>
          <a:xfrm rot="-7906528">
            <a:off x="11747100" y="2448189"/>
            <a:ext cx="1216525" cy="1159600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47305433-D8CF-4EA3-B946-3D83704964C1}"/>
              </a:ext>
            </a:extLst>
          </p:cNvPr>
          <p:cNvSpPr txBox="1"/>
          <p:nvPr/>
        </p:nvSpPr>
        <p:spPr>
          <a:xfrm>
            <a:off x="4809680" y="2896844"/>
            <a:ext cx="730612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7F1A2613-28D0-48A9-ACFC-376CC60CF036}"/>
              </a:ext>
            </a:extLst>
          </p:cNvPr>
          <p:cNvSpPr txBox="1"/>
          <p:nvPr/>
        </p:nvSpPr>
        <p:spPr>
          <a:xfrm>
            <a:off x="10260686" y="4315789"/>
            <a:ext cx="6022652" cy="147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1178FBE1-746E-450C-A348-860E550C7725}"/>
              </a:ext>
            </a:extLst>
          </p:cNvPr>
          <p:cNvSpPr txBox="1"/>
          <p:nvPr/>
        </p:nvSpPr>
        <p:spPr>
          <a:xfrm>
            <a:off x="1887134" y="4370025"/>
            <a:ext cx="6575606" cy="146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36EDC78-780F-4AC5-81F0-008BD87AE437}"/>
              </a:ext>
            </a:extLst>
          </p:cNvPr>
          <p:cNvSpPr/>
          <p:nvPr/>
        </p:nvSpPr>
        <p:spPr>
          <a:xfrm>
            <a:off x="408210" y="7322472"/>
            <a:ext cx="5010006" cy="2066848"/>
          </a:xfrm>
          <a:prstGeom prst="round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9FC51E-2571-4D36-8013-B6E6469D0D63}"/>
              </a:ext>
            </a:extLst>
          </p:cNvPr>
          <p:cNvSpPr txBox="1"/>
          <p:nvPr/>
        </p:nvSpPr>
        <p:spPr>
          <a:xfrm>
            <a:off x="6324600" y="7426054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random float number [0, 1[: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random number &gt; </a:t>
            </a:r>
            <a:r>
              <a:rPr lang="en-GB" b="1" dirty="0"/>
              <a:t>Mutation rate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replace all docks of chromosome with random generated docks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Return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38A56E-3A46-4D9F-9965-F64806B760D5}"/>
              </a:ext>
            </a:extLst>
          </p:cNvPr>
          <p:cNvSpPr txBox="1"/>
          <p:nvPr/>
        </p:nvSpPr>
        <p:spPr>
          <a:xfrm>
            <a:off x="7856461" y="6905478"/>
            <a:ext cx="2737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Dock mutation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AC1302A-6E1E-4CE2-8D3A-7516B209B1CC}"/>
              </a:ext>
            </a:extLst>
          </p:cNvPr>
          <p:cNvSpPr txBox="1"/>
          <p:nvPr/>
        </p:nvSpPr>
        <p:spPr>
          <a:xfrm>
            <a:off x="12200016" y="8645631"/>
            <a:ext cx="54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Swap containers</a:t>
            </a:r>
            <a:r>
              <a:rPr lang="en-GB" dirty="0"/>
              <a:t>: Exchange containers between trucks</a:t>
            </a: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56C2FD93-72B5-43D4-B477-73EAC24A7A78}"/>
              </a:ext>
            </a:extLst>
          </p:cNvPr>
          <p:cNvSpPr/>
          <p:nvPr/>
        </p:nvSpPr>
        <p:spPr>
          <a:xfrm>
            <a:off x="7853304" y="3531902"/>
            <a:ext cx="2295619" cy="110184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 </a:t>
            </a:r>
            <a:r>
              <a:rPr lang="en-GB" b="1" dirty="0">
                <a:solidFill>
                  <a:schemeClr val="tx1"/>
                </a:solidFill>
              </a:rPr>
              <a:t>Mutation rate 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9338F3E-9202-49A1-83ED-CB061F6018EF}"/>
              </a:ext>
            </a:extLst>
          </p:cNvPr>
          <p:cNvCxnSpPr>
            <a:cxnSpLocks/>
            <a:stCxn id="4" idx="1"/>
            <a:endCxn id="39" idx="0"/>
          </p:cNvCxnSpPr>
          <p:nvPr/>
        </p:nvCxnSpPr>
        <p:spPr>
          <a:xfrm rot="10800000" flipV="1">
            <a:off x="5174938" y="4082825"/>
            <a:ext cx="2678367" cy="67247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58AC0683-2531-44F9-9090-FCD22CDAB14A}"/>
              </a:ext>
            </a:extLst>
          </p:cNvPr>
          <p:cNvCxnSpPr>
            <a:cxnSpLocks/>
          </p:cNvCxnSpPr>
          <p:nvPr/>
        </p:nvCxnSpPr>
        <p:spPr>
          <a:xfrm>
            <a:off x="10141462" y="4082825"/>
            <a:ext cx="3123089" cy="23296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3B39033-562F-4BB6-A1FA-5EE8AF06F0FE}"/>
              </a:ext>
            </a:extLst>
          </p:cNvPr>
          <p:cNvSpPr txBox="1"/>
          <p:nvPr/>
        </p:nvSpPr>
        <p:spPr>
          <a:xfrm>
            <a:off x="10218838" y="3764026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DA83131-456E-4209-80FE-DE52F60BE041}"/>
              </a:ext>
            </a:extLst>
          </p:cNvPr>
          <p:cNvSpPr txBox="1"/>
          <p:nvPr/>
        </p:nvSpPr>
        <p:spPr>
          <a:xfrm>
            <a:off x="7075668" y="3750713"/>
            <a:ext cx="17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</a:t>
            </a:r>
          </a:p>
        </p:txBody>
      </p:sp>
    </p:spTree>
    <p:extLst>
      <p:ext uri="{BB962C8B-B14F-4D97-AF65-F5344CB8AC3E}">
        <p14:creationId xmlns:p14="http://schemas.microsoft.com/office/powerpoint/2010/main" val="333715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77788" y="7604159"/>
            <a:ext cx="6022652" cy="147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endParaRPr lang="en-GB" noProof="0" dirty="0"/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dock position</a:t>
            </a:r>
          </a:p>
          <a:p>
            <a:pPr algn="l">
              <a:lnSpc>
                <a:spcPts val="2936"/>
              </a:lnSpc>
            </a:pP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,0,[],0,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3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,0,[2],0, </a:t>
            </a:r>
            <a:r>
              <a:rPr lang="en-GB" sz="2097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</a:t>
            </a:r>
            <a:r>
              <a:rPr lang="en-GB" sz="2097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0 ]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GB" sz="2097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46771" y="8835821"/>
            <a:ext cx="5774478" cy="146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noProof="0" dirty="0"/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Swap containers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Chromosome: [ 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[2]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,0,5,0,[],0,3 ,0,</a:t>
            </a:r>
            <a:r>
              <a:rPr lang="en-GB" sz="2085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</a:t>
            </a:r>
            <a:r>
              <a:rPr lang="en-GB" sz="2085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,0, 1, 0 ]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  <a:endParaRPr lang="en-GB" sz="2085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057675" y="8366077"/>
            <a:ext cx="3820113" cy="1227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5" name="AutoShape 5"/>
          <p:cNvSpPr/>
          <p:nvPr/>
        </p:nvSpPr>
        <p:spPr>
          <a:xfrm flipV="1">
            <a:off x="8058899" y="9593499"/>
            <a:ext cx="3887873" cy="776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 rot="-7906528">
            <a:off x="454933" y="6996742"/>
            <a:ext cx="1534722" cy="1577752"/>
          </a:xfrm>
          <a:custGeom>
            <a:avLst/>
            <a:gdLst/>
            <a:ahLst/>
            <a:cxnLst/>
            <a:rect l="l" t="t" r="r" b="b"/>
            <a:pathLst>
              <a:path w="1534722" h="1577752">
                <a:moveTo>
                  <a:pt x="0" y="0"/>
                </a:moveTo>
                <a:lnTo>
                  <a:pt x="1534722" y="0"/>
                </a:lnTo>
                <a:lnTo>
                  <a:pt x="1534722" y="1577752"/>
                </a:lnTo>
                <a:lnTo>
                  <a:pt x="0" y="15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482944" y="2607946"/>
            <a:ext cx="1953569" cy="520776"/>
          </a:xfrm>
          <a:custGeom>
            <a:avLst/>
            <a:gdLst/>
            <a:ahLst/>
            <a:cxnLst/>
            <a:rect l="l" t="t" r="r" b="b"/>
            <a:pathLst>
              <a:path w="1953569" h="520776">
                <a:moveTo>
                  <a:pt x="0" y="0"/>
                </a:moveTo>
                <a:lnTo>
                  <a:pt x="1953569" y="0"/>
                </a:lnTo>
                <a:lnTo>
                  <a:pt x="1953569" y="520776"/>
                </a:lnTo>
                <a:lnTo>
                  <a:pt x="0" y="52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3106400" y="2628900"/>
            <a:ext cx="3445352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GENETIC OPERATIONS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414" y="4728210"/>
            <a:ext cx="962615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1 : [ 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[4,6],0,3,0, 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{Point de </a:t>
            </a:r>
            <a:r>
              <a:rPr lang="en-GB" sz="2399" b="1" noProof="0" dirty="0" err="1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croisement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[1],0, 5 ,0,[],0, 1 ,0</a:t>
            </a:r>
            <a:r>
              <a:rPr lang="en-GB" sz="2399" b="1" noProof="0" dirty="0">
                <a:solidFill>
                  <a:srgbClr val="5CE1E6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68217"/>
            <a:ext cx="946157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Parent 2 : [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{Point de </a:t>
            </a:r>
            <a:r>
              <a:rPr lang="en-GB" sz="2399" b="1" noProof="0" dirty="0" err="1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croisement</a:t>
            </a:r>
            <a:r>
              <a:rPr lang="en-GB" sz="2399" b="1" noProof="0" dirty="0">
                <a:solidFill>
                  <a:srgbClr val="FF3131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}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60356" y="5326890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Enfant 2 : [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[3,7],0,4 ,0,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[1],0, 5 ,0,[],0, 1 ,0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4094" y="4595752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Enfant 1 : [ </a:t>
            </a:r>
            <a:r>
              <a:rPr lang="en-GB" sz="2399" b="1" noProof="0" dirty="0">
                <a:solidFill>
                  <a:srgbClr val="0097B2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[4,6],0,3,0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2399" b="1" noProof="0" dirty="0">
                <a:solidFill>
                  <a:srgbClr val="FF751F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[],0,7 ,0,[2],0, 6, 0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6513" y="2550796"/>
            <a:ext cx="199948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GB" sz="3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Crossover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2574" y="8270143"/>
            <a:ext cx="86015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Chromosome : [ [4,6],0,3,0,[],0,7 ,0,[2],0, 6, 0 ]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59150" y="7594634"/>
            <a:ext cx="199948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GB" sz="3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2294" y="3188970"/>
            <a:ext cx="6958136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Flip a coin 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if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random.random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()&lt;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crossover_rate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=0.9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Uniforme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crossover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539" y="5940682"/>
            <a:ext cx="8601520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Else:</a:t>
            </a:r>
          </a:p>
          <a:p>
            <a:pPr algn="l">
              <a:lnSpc>
                <a:spcPts val="3359"/>
              </a:lnSpc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Enfant 1 =parent 1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Enfant 2 =parent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5768" y="8943374"/>
            <a:ext cx="607268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Flip a coin 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if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random.random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()&lt;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mutation_rate</a:t>
            </a: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=0.03: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6636B43-65D4-621C-9729-46FE7B87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EFBB1D8-F7FA-3343-B360-3936FEC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0AF80B-BDB2-4A2E-65B9-A93655AA8D90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CE1BF-4895-530A-7609-68AB1422680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21CB9-AC4D-E9C8-F3BE-7EF465874E5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C01AA-91DD-2013-3FE6-1C7D6B2D35E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030F27BB-9030-7F42-A6BE-812FE11C0DD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EE79FAB-331A-4B3D-6CF6-730A2D72FA8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3088F9D-DAEC-79F1-0D29-410AB8A7576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6886E86F-B78D-ED7F-6E04-86BA662D4E4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BCCE09D6-89A4-0F72-B104-F1600F67205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739" y="2453277"/>
            <a:ext cx="4564000" cy="2821382"/>
          </a:xfrm>
          <a:custGeom>
            <a:avLst/>
            <a:gdLst/>
            <a:ahLst/>
            <a:cxnLst/>
            <a:rect l="l" t="t" r="r" b="b"/>
            <a:pathLst>
              <a:path w="4564000" h="2821382">
                <a:moveTo>
                  <a:pt x="0" y="0"/>
                </a:moveTo>
                <a:lnTo>
                  <a:pt x="4564000" y="0"/>
                </a:lnTo>
                <a:lnTo>
                  <a:pt x="4564000" y="2821382"/>
                </a:lnTo>
                <a:lnTo>
                  <a:pt x="0" y="282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Freeform 3"/>
          <p:cNvSpPr/>
          <p:nvPr/>
        </p:nvSpPr>
        <p:spPr>
          <a:xfrm>
            <a:off x="6842354" y="3106304"/>
            <a:ext cx="5860460" cy="3622830"/>
          </a:xfrm>
          <a:custGeom>
            <a:avLst/>
            <a:gdLst/>
            <a:ahLst/>
            <a:cxnLst/>
            <a:rect l="l" t="t" r="r" b="b"/>
            <a:pathLst>
              <a:path w="5860460" h="3622830">
                <a:moveTo>
                  <a:pt x="0" y="0"/>
                </a:moveTo>
                <a:lnTo>
                  <a:pt x="5860460" y="0"/>
                </a:lnTo>
                <a:lnTo>
                  <a:pt x="5860460" y="3622830"/>
                </a:lnTo>
                <a:lnTo>
                  <a:pt x="0" y="362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4329693" y="3055072"/>
            <a:ext cx="3068046" cy="1896610"/>
          </a:xfrm>
          <a:custGeom>
            <a:avLst/>
            <a:gdLst/>
            <a:ahLst/>
            <a:cxnLst/>
            <a:rect l="l" t="t" r="r" b="b"/>
            <a:pathLst>
              <a:path w="3068046" h="1896610">
                <a:moveTo>
                  <a:pt x="0" y="0"/>
                </a:moveTo>
                <a:lnTo>
                  <a:pt x="3068046" y="0"/>
                </a:lnTo>
                <a:lnTo>
                  <a:pt x="3068046" y="1896611"/>
                </a:lnTo>
                <a:lnTo>
                  <a:pt x="0" y="189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4041185" y="7557551"/>
            <a:ext cx="3637101" cy="2248390"/>
          </a:xfrm>
          <a:custGeom>
            <a:avLst/>
            <a:gdLst/>
            <a:ahLst/>
            <a:cxnLst/>
            <a:rect l="l" t="t" r="r" b="b"/>
            <a:pathLst>
              <a:path w="3637101" h="2248390">
                <a:moveTo>
                  <a:pt x="0" y="0"/>
                </a:moveTo>
                <a:lnTo>
                  <a:pt x="3637101" y="0"/>
                </a:lnTo>
                <a:lnTo>
                  <a:pt x="3637101" y="2248390"/>
                </a:lnTo>
                <a:lnTo>
                  <a:pt x="0" y="2248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4394932" y="3497972"/>
            <a:ext cx="2929607" cy="92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GB" sz="176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Utils.py</a:t>
            </a:r>
            <a:r>
              <a:rPr lang="en-GB" sz="176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</a:t>
            </a:r>
          </a:p>
          <a:p>
            <a:pPr algn="ctr">
              <a:lnSpc>
                <a:spcPts val="2477"/>
              </a:lnSpc>
            </a:pPr>
            <a:r>
              <a:rPr lang="en-GB" sz="176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verify_solution_feasibility</a:t>
            </a:r>
            <a:endParaRPr lang="en-GB" sz="1769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algn="ctr">
              <a:lnSpc>
                <a:spcPts val="2477"/>
              </a:lnSpc>
              <a:spcBef>
                <a:spcPct val="0"/>
              </a:spcBef>
            </a:pPr>
            <a:endParaRPr lang="en-GB" sz="1769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7" name="AutoShape 7"/>
          <p:cNvSpPr/>
          <p:nvPr/>
        </p:nvSpPr>
        <p:spPr>
          <a:xfrm flipH="1">
            <a:off x="15859736" y="4951683"/>
            <a:ext cx="3981" cy="26058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8" name="Group 8"/>
          <p:cNvGrpSpPr/>
          <p:nvPr/>
        </p:nvGrpSpPr>
        <p:grpSpPr>
          <a:xfrm rot="1560342">
            <a:off x="4642880" y="5012464"/>
            <a:ext cx="2359225" cy="1918926"/>
            <a:chOff x="0" y="0"/>
            <a:chExt cx="771352" cy="627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1352" cy="627396"/>
            </a:xfrm>
            <a:custGeom>
              <a:avLst/>
              <a:gdLst/>
              <a:ahLst/>
              <a:cxnLst/>
              <a:rect l="l" t="t" r="r" b="b"/>
              <a:pathLst>
                <a:path w="771352" h="627396">
                  <a:moveTo>
                    <a:pt x="771352" y="313698"/>
                  </a:moveTo>
                  <a:lnTo>
                    <a:pt x="364952" y="0"/>
                  </a:lnTo>
                  <a:lnTo>
                    <a:pt x="364952" y="203200"/>
                  </a:lnTo>
                  <a:lnTo>
                    <a:pt x="0" y="203200"/>
                  </a:lnTo>
                  <a:lnTo>
                    <a:pt x="0" y="424196"/>
                  </a:lnTo>
                  <a:lnTo>
                    <a:pt x="364952" y="424196"/>
                  </a:lnTo>
                  <a:lnTo>
                    <a:pt x="364952" y="627396"/>
                  </a:lnTo>
                  <a:lnTo>
                    <a:pt x="771352" y="313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669752" cy="268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GB" sz="2399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Population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96800" y="1943100"/>
            <a:ext cx="5216640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IMPLEMENTATIONS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613" y="2638977"/>
            <a:ext cx="4235366" cy="6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Generate_initial-population.py</a:t>
            </a:r>
          </a:p>
          <a:p>
            <a:pPr algn="ctr">
              <a:lnSpc>
                <a:spcPts val="2623"/>
              </a:lnSpc>
              <a:spcBef>
                <a:spcPct val="0"/>
              </a:spcBef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                                                       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55307" y="7572050"/>
            <a:ext cx="382297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main.py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49" y="3207331"/>
            <a:ext cx="547212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GB" sz="19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Generate_random_population</a:t>
            </a:r>
            <a:r>
              <a:rPr lang="en-GB" sz="19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49" y="3608976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Generate_controled_population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698" y="3982356"/>
            <a:ext cx="3924625" cy="93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GB" sz="17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  <a:r>
              <a:rPr lang="en-GB" sz="17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Return         population(</a:t>
            </a:r>
            <a:r>
              <a:rPr lang="en-GB" sz="17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random_population+controlled_population</a:t>
            </a:r>
            <a:r>
              <a:rPr lang="en-GB" sz="17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6712" y="4041672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Calculate_fitnes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(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15524" y="4386477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Select_parents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40782" y="4803658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Select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elits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07939" y="5224663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Crossover(parents)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79518" y="5530314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Mutate children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36523" y="5875119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Replace parents with children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5454" y="8026181"/>
            <a:ext cx="352856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For instance in instances: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Run_ga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(instance)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verify_solution_feasibility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repair_chrom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()</a:t>
            </a:r>
          </a:p>
          <a:p>
            <a:pPr algn="l">
              <a:lnSpc>
                <a:spcPts val="2520"/>
              </a:lnSpc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      save results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279518" y="3713751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for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in population 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16275" y="3207331"/>
            <a:ext cx="4235366" cy="6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Ran_ga.py</a:t>
            </a:r>
          </a:p>
          <a:p>
            <a:pPr algn="l">
              <a:lnSpc>
                <a:spcPts val="2623"/>
              </a:lnSpc>
              <a:spcBef>
                <a:spcPct val="0"/>
              </a:spcBef>
            </a:pPr>
            <a:r>
              <a:rPr lang="en-GB" sz="1874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     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56712" y="6181824"/>
            <a:ext cx="54721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Return 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best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individu</a:t>
            </a: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= </a:t>
            </a:r>
            <a:r>
              <a:rPr lang="en-GB" sz="18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best_fitness</a:t>
            </a:r>
            <a:endParaRPr lang="en-GB" sz="18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grpSp>
        <p:nvGrpSpPr>
          <p:cNvPr id="28" name="Group 28"/>
          <p:cNvGrpSpPr/>
          <p:nvPr/>
        </p:nvGrpSpPr>
        <p:grpSpPr>
          <a:xfrm rot="1560342">
            <a:off x="11794931" y="6473513"/>
            <a:ext cx="2359225" cy="2347551"/>
            <a:chOff x="0" y="0"/>
            <a:chExt cx="771352" cy="7675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1352" cy="767535"/>
            </a:xfrm>
            <a:custGeom>
              <a:avLst/>
              <a:gdLst/>
              <a:ahLst/>
              <a:cxnLst/>
              <a:rect l="l" t="t" r="r" b="b"/>
              <a:pathLst>
                <a:path w="771352" h="767535">
                  <a:moveTo>
                    <a:pt x="771352" y="383768"/>
                  </a:moveTo>
                  <a:lnTo>
                    <a:pt x="364952" y="0"/>
                  </a:lnTo>
                  <a:lnTo>
                    <a:pt x="364952" y="203200"/>
                  </a:lnTo>
                  <a:lnTo>
                    <a:pt x="0" y="203200"/>
                  </a:lnTo>
                  <a:lnTo>
                    <a:pt x="0" y="564335"/>
                  </a:lnTo>
                  <a:lnTo>
                    <a:pt x="364952" y="564335"/>
                  </a:lnTo>
                  <a:lnTo>
                    <a:pt x="364952" y="767535"/>
                  </a:lnTo>
                  <a:lnTo>
                    <a:pt x="771352" y="383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5575"/>
              <a:ext cx="669752" cy="408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GB" sz="2399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New </a:t>
              </a:r>
              <a:r>
                <a:rPr lang="en-GB" sz="2399" b="1" noProof="0" dirty="0" err="1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genration</a:t>
              </a:r>
              <a:endPara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endParaRPr>
            </a:p>
          </p:txBody>
        </p:sp>
      </p:grp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D67EB5A-0609-3D47-28CC-852C797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A384069-0AF9-0FD0-AE60-966C4328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353E52-93A0-4223-1AF2-40C68482E535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758567-0261-0687-1159-0B32B8F4D23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EE165F4-3869-1FED-E016-76F2CE7F532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8B781-69A2-550F-79EB-E3E15E5E86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02794429-3575-EB9E-E501-0F3D0352F0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636B32D8-B59A-9020-0945-2A3E3FC610C3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D114D4AA-F489-C0E4-C2E3-B0BB322A20A0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496983AE-F62C-699B-F541-5E72DC75A11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AC733435-DF1A-1D19-0785-D002817B2F22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66069" y="4288923"/>
            <a:ext cx="712578" cy="626178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7" y="0"/>
                </a:lnTo>
                <a:lnTo>
                  <a:pt x="712577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856009" y="4426316"/>
            <a:ext cx="621081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Solution with few or no trucks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6741" y="4426316"/>
            <a:ext cx="621081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Unassigned containers</a:t>
            </a:r>
          </a:p>
        </p:txBody>
      </p:sp>
      <p:sp>
        <p:nvSpPr>
          <p:cNvPr id="6" name="Freeform 6"/>
          <p:cNvSpPr/>
          <p:nvPr/>
        </p:nvSpPr>
        <p:spPr>
          <a:xfrm>
            <a:off x="12508646" y="4288923"/>
            <a:ext cx="712578" cy="626178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7" y="0"/>
                </a:lnTo>
                <a:lnTo>
                  <a:pt x="712577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reeform 7"/>
          <p:cNvSpPr/>
          <p:nvPr/>
        </p:nvSpPr>
        <p:spPr>
          <a:xfrm>
            <a:off x="6737357" y="4288923"/>
            <a:ext cx="712578" cy="626178"/>
          </a:xfrm>
          <a:custGeom>
            <a:avLst/>
            <a:gdLst/>
            <a:ahLst/>
            <a:cxnLst/>
            <a:rect l="l" t="t" r="r" b="b"/>
            <a:pathLst>
              <a:path w="712578" h="626178">
                <a:moveTo>
                  <a:pt x="0" y="0"/>
                </a:moveTo>
                <a:lnTo>
                  <a:pt x="712578" y="0"/>
                </a:lnTo>
                <a:lnTo>
                  <a:pt x="712578" y="626178"/>
                </a:lnTo>
                <a:lnTo>
                  <a:pt x="0" y="62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8" name="Freeform 8"/>
          <p:cNvSpPr/>
          <p:nvPr/>
        </p:nvSpPr>
        <p:spPr>
          <a:xfrm>
            <a:off x="9415008" y="5951561"/>
            <a:ext cx="1136630" cy="683071"/>
          </a:xfrm>
          <a:custGeom>
            <a:avLst/>
            <a:gdLst/>
            <a:ahLst/>
            <a:cxnLst/>
            <a:rect l="l" t="t" r="r" b="b"/>
            <a:pathLst>
              <a:path w="1136630" h="683071">
                <a:moveTo>
                  <a:pt x="0" y="0"/>
                </a:moveTo>
                <a:lnTo>
                  <a:pt x="1136630" y="0"/>
                </a:lnTo>
                <a:lnTo>
                  <a:pt x="1136630" y="683071"/>
                </a:lnTo>
                <a:lnTo>
                  <a:pt x="0" y="68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2344400" y="2933700"/>
            <a:ext cx="5216640" cy="5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UNFEASIBLE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196" y="2476960"/>
            <a:ext cx="20129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GA Limitation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822" y="3145487"/>
            <a:ext cx="1010832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 &amp; Crossover  can generate</a:t>
            </a:r>
            <a:r>
              <a:rPr lang="en-GB" sz="23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 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</a:t>
            </a: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soltuions</a:t>
            </a:r>
            <a:endParaRPr lang="en-GB" sz="2399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5289" y="6061639"/>
            <a:ext cx="775871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Score very low fitness = “good solution” for the GA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59572" y="4426316"/>
            <a:ext cx="621081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Violation of the constraints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2646" y="6061639"/>
            <a:ext cx="775871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“good solutions” survive to the next </a:t>
            </a:r>
            <a:r>
              <a:rPr lang="en-GB" sz="2399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genration</a:t>
            </a:r>
            <a:endParaRPr lang="en-GB" sz="2399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9045" y="7829479"/>
            <a:ext cx="215267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Good new 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70580" y="7777632"/>
            <a:ext cx="100889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Prevent unfeasible solutions from propagating by a simple strategy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4C6CB35-BC7B-D31D-F09E-EE5A36A2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DA7793-639C-A22F-9043-9B127CAA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9F99E-684A-03BC-454C-54FA3648A361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16B86B-6C3E-A69E-A12D-971E87D3DEC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0A402C5-E46C-7D89-F83F-5572E44C01F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2DA93-1192-F2C3-0597-591EC6C7160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32A2AB9-1470-91BE-591E-49C17487E50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3E604-E90E-2ACB-EC6A-52A126D966E9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3D88323-4107-4B49-0E22-9CD36BB3A6B0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5FC2E0A-7ECE-35D0-ADAC-98CF82B6DF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F13A1F-B48E-9424-AE39-D409CBBFDDE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7821" y="2367342"/>
            <a:ext cx="1346711" cy="1062678"/>
          </a:xfrm>
          <a:custGeom>
            <a:avLst/>
            <a:gdLst/>
            <a:ahLst/>
            <a:cxnLst/>
            <a:rect l="l" t="t" r="r" b="b"/>
            <a:pathLst>
              <a:path w="1346711" h="1062678">
                <a:moveTo>
                  <a:pt x="0" y="0"/>
                </a:moveTo>
                <a:lnTo>
                  <a:pt x="1346712" y="0"/>
                </a:lnTo>
                <a:lnTo>
                  <a:pt x="1346712" y="1062678"/>
                </a:lnTo>
                <a:lnTo>
                  <a:pt x="0" y="106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371600" y="3543300"/>
            <a:ext cx="6890244" cy="5883186"/>
          </a:xfrm>
          <a:custGeom>
            <a:avLst/>
            <a:gdLst/>
            <a:ahLst/>
            <a:cxnLst/>
            <a:rect l="l" t="t" r="r" b="b"/>
            <a:pathLst>
              <a:path w="6890244" h="5883186">
                <a:moveTo>
                  <a:pt x="0" y="0"/>
                </a:moveTo>
                <a:lnTo>
                  <a:pt x="6890244" y="0"/>
                </a:lnTo>
                <a:lnTo>
                  <a:pt x="6890244" y="5883186"/>
                </a:lnTo>
                <a:lnTo>
                  <a:pt x="0" y="5883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755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9982200" y="3695700"/>
            <a:ext cx="8537975" cy="5523707"/>
          </a:xfrm>
          <a:custGeom>
            <a:avLst/>
            <a:gdLst/>
            <a:ahLst/>
            <a:cxnLst/>
            <a:rect l="l" t="t" r="r" b="b"/>
            <a:pathLst>
              <a:path w="8537975" h="5523707">
                <a:moveTo>
                  <a:pt x="0" y="0"/>
                </a:moveTo>
                <a:lnTo>
                  <a:pt x="8537974" y="0"/>
                </a:lnTo>
                <a:lnTo>
                  <a:pt x="8537974" y="5523707"/>
                </a:lnTo>
                <a:lnTo>
                  <a:pt x="0" y="5523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421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5638800" y="3695700"/>
            <a:ext cx="773117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Handling constraints and unfeasible solutions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0071" y="2609518"/>
            <a:ext cx="137518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Strategy: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destroy 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and 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</a:t>
            </a:r>
            <a:r>
              <a:rPr lang="en-GB" sz="2199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, both strategies are implemented in the </a:t>
            </a:r>
            <a:r>
              <a:rPr lang="en-GB" sz="21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21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</a:t>
            </a:r>
            <a:r>
              <a:rPr lang="en-GB" sz="2199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function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800" y="3162300"/>
            <a:ext cx="1577315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Destroy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5800" y="3390900"/>
            <a:ext cx="47244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Repair and rebuild chromosome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F2CCF-39D9-ED2F-ACA5-C6F40B08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8BF861-5DAC-A0BA-0816-B0F512F9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BFD0C-D6D6-EC29-685A-20167511D38B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B2D982-6217-E283-6E9A-9405CDE15510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CFF0A11-277B-416B-3798-649ECDF32E85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4DCB4-E1F0-B3F1-9911-DAF8A022A667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FFB2CB53-1B1E-0F86-5734-8E2AD95FDCD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517A4F6-99A5-F3D8-691C-2274070AB87E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151BA52E-5258-5486-1272-B1FD8F413C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E0E88A82-796F-1840-AAE6-60974963C8A5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F92F616-018D-69EB-CBC9-A1CFEF85036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20317" y="2654164"/>
            <a:ext cx="159540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3" name="Freeform 3"/>
          <p:cNvSpPr/>
          <p:nvPr/>
        </p:nvSpPr>
        <p:spPr>
          <a:xfrm rot="5468642">
            <a:off x="7906056" y="3042728"/>
            <a:ext cx="1523263" cy="969820"/>
          </a:xfrm>
          <a:custGeom>
            <a:avLst/>
            <a:gdLst/>
            <a:ahLst/>
            <a:cxnLst/>
            <a:rect l="l" t="t" r="r" b="b"/>
            <a:pathLst>
              <a:path w="1523263" h="969820">
                <a:moveTo>
                  <a:pt x="0" y="0"/>
                </a:moveTo>
                <a:lnTo>
                  <a:pt x="1523263" y="0"/>
                </a:lnTo>
                <a:lnTo>
                  <a:pt x="1523263" y="969819"/>
                </a:lnTo>
                <a:lnTo>
                  <a:pt x="0" y="96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 flipH="1">
            <a:off x="13044846" y="3463901"/>
            <a:ext cx="9525" cy="14744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5" name="AutoShape 5"/>
          <p:cNvSpPr/>
          <p:nvPr/>
        </p:nvSpPr>
        <p:spPr>
          <a:xfrm>
            <a:off x="8288890" y="4480727"/>
            <a:ext cx="722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reeform 6"/>
          <p:cNvSpPr/>
          <p:nvPr/>
        </p:nvSpPr>
        <p:spPr>
          <a:xfrm>
            <a:off x="8303948" y="4716703"/>
            <a:ext cx="727478" cy="727478"/>
          </a:xfrm>
          <a:custGeom>
            <a:avLst/>
            <a:gdLst/>
            <a:ahLst/>
            <a:cxnLst/>
            <a:rect l="l" t="t" r="r" b="b"/>
            <a:pathLst>
              <a:path w="727478" h="727478">
                <a:moveTo>
                  <a:pt x="0" y="0"/>
                </a:moveTo>
                <a:lnTo>
                  <a:pt x="727479" y="0"/>
                </a:lnTo>
                <a:lnTo>
                  <a:pt x="727479" y="727479"/>
                </a:lnTo>
                <a:lnTo>
                  <a:pt x="0" y="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AutoShape 7"/>
          <p:cNvSpPr/>
          <p:nvPr/>
        </p:nvSpPr>
        <p:spPr>
          <a:xfrm flipH="1">
            <a:off x="9179882" y="3527638"/>
            <a:ext cx="386496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8" name="AutoShape 8"/>
          <p:cNvSpPr/>
          <p:nvPr/>
        </p:nvSpPr>
        <p:spPr>
          <a:xfrm>
            <a:off x="10388563" y="6715326"/>
            <a:ext cx="0" cy="31308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9" name="AutoShape 9"/>
          <p:cNvSpPr/>
          <p:nvPr/>
        </p:nvSpPr>
        <p:spPr>
          <a:xfrm flipH="1">
            <a:off x="9949908" y="9827164"/>
            <a:ext cx="438655" cy="88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reeform 10"/>
          <p:cNvSpPr/>
          <p:nvPr/>
        </p:nvSpPr>
        <p:spPr>
          <a:xfrm rot="5332692">
            <a:off x="12250448" y="6984643"/>
            <a:ext cx="1647472" cy="1048900"/>
          </a:xfrm>
          <a:custGeom>
            <a:avLst/>
            <a:gdLst/>
            <a:ahLst/>
            <a:cxnLst/>
            <a:rect l="l" t="t" r="r" b="b"/>
            <a:pathLst>
              <a:path w="1647472" h="1048900">
                <a:moveTo>
                  <a:pt x="0" y="0"/>
                </a:moveTo>
                <a:lnTo>
                  <a:pt x="1647472" y="0"/>
                </a:lnTo>
                <a:lnTo>
                  <a:pt x="1647472" y="1048900"/>
                </a:lnTo>
                <a:lnTo>
                  <a:pt x="0" y="104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12617984" y="7200399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&gt;=2 ?</a:t>
            </a:r>
          </a:p>
        </p:txBody>
      </p:sp>
      <p:sp>
        <p:nvSpPr>
          <p:cNvPr id="12" name="Freeform 12"/>
          <p:cNvSpPr/>
          <p:nvPr/>
        </p:nvSpPr>
        <p:spPr>
          <a:xfrm rot="5332692">
            <a:off x="-185987" y="3055858"/>
            <a:ext cx="2138941" cy="1361805"/>
          </a:xfrm>
          <a:custGeom>
            <a:avLst/>
            <a:gdLst/>
            <a:ahLst/>
            <a:cxnLst/>
            <a:rect l="l" t="t" r="r" b="b"/>
            <a:pathLst>
              <a:path w="2138941" h="1361805">
                <a:moveTo>
                  <a:pt x="0" y="0"/>
                </a:moveTo>
                <a:lnTo>
                  <a:pt x="2138941" y="0"/>
                </a:lnTo>
                <a:lnTo>
                  <a:pt x="2138941" y="1361804"/>
                </a:lnTo>
                <a:lnTo>
                  <a:pt x="0" y="136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AutoShape 13"/>
          <p:cNvSpPr/>
          <p:nvPr/>
        </p:nvSpPr>
        <p:spPr>
          <a:xfrm flipH="1">
            <a:off x="13598534" y="7486488"/>
            <a:ext cx="3275868" cy="123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AutoShape 14"/>
          <p:cNvSpPr/>
          <p:nvPr/>
        </p:nvSpPr>
        <p:spPr>
          <a:xfrm>
            <a:off x="16874401" y="2654164"/>
            <a:ext cx="0" cy="48323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AutoShape 15"/>
          <p:cNvSpPr/>
          <p:nvPr/>
        </p:nvSpPr>
        <p:spPr>
          <a:xfrm flipH="1">
            <a:off x="13058057" y="5579562"/>
            <a:ext cx="16127" cy="11059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16" name="Group 16"/>
          <p:cNvGrpSpPr/>
          <p:nvPr/>
        </p:nvGrpSpPr>
        <p:grpSpPr>
          <a:xfrm>
            <a:off x="11682168" y="4876900"/>
            <a:ext cx="2784032" cy="702662"/>
            <a:chOff x="0" y="0"/>
            <a:chExt cx="1660524" cy="41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60524" cy="419100"/>
            </a:xfrm>
            <a:custGeom>
              <a:avLst/>
              <a:gdLst/>
              <a:ahLst/>
              <a:cxnLst/>
              <a:rect l="l" t="t" r="r" b="b"/>
              <a:pathLst>
                <a:path w="1660524" h="419100">
                  <a:moveTo>
                    <a:pt x="54313" y="0"/>
                  </a:moveTo>
                  <a:lnTo>
                    <a:pt x="1606211" y="0"/>
                  </a:lnTo>
                  <a:cubicBezTo>
                    <a:pt x="1620616" y="0"/>
                    <a:pt x="1634430" y="5722"/>
                    <a:pt x="1644616" y="15908"/>
                  </a:cubicBezTo>
                  <a:cubicBezTo>
                    <a:pt x="1654802" y="26094"/>
                    <a:pt x="1660524" y="39908"/>
                    <a:pt x="1660524" y="54313"/>
                  </a:cubicBezTo>
                  <a:lnTo>
                    <a:pt x="1660524" y="364787"/>
                  </a:lnTo>
                  <a:cubicBezTo>
                    <a:pt x="1660524" y="394783"/>
                    <a:pt x="1636207" y="419100"/>
                    <a:pt x="1606211" y="419100"/>
                  </a:cubicBezTo>
                  <a:lnTo>
                    <a:pt x="54313" y="419100"/>
                  </a:lnTo>
                  <a:cubicBezTo>
                    <a:pt x="24317" y="419100"/>
                    <a:pt x="0" y="394783"/>
                    <a:pt x="0" y="364787"/>
                  </a:cubicBezTo>
                  <a:lnTo>
                    <a:pt x="0" y="54313"/>
                  </a:lnTo>
                  <a:cubicBezTo>
                    <a:pt x="0" y="24317"/>
                    <a:pt x="24317" y="0"/>
                    <a:pt x="54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60524" cy="4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8530126" y="9107858"/>
            <a:ext cx="1302" cy="312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Freeform 21"/>
          <p:cNvSpPr/>
          <p:nvPr/>
        </p:nvSpPr>
        <p:spPr>
          <a:xfrm rot="5468642">
            <a:off x="7769775" y="6230416"/>
            <a:ext cx="1523263" cy="969820"/>
          </a:xfrm>
          <a:custGeom>
            <a:avLst/>
            <a:gdLst/>
            <a:ahLst/>
            <a:cxnLst/>
            <a:rect l="l" t="t" r="r" b="b"/>
            <a:pathLst>
              <a:path w="1523263" h="969820">
                <a:moveTo>
                  <a:pt x="0" y="0"/>
                </a:moveTo>
                <a:lnTo>
                  <a:pt x="1523264" y="0"/>
                </a:lnTo>
                <a:lnTo>
                  <a:pt x="1523264" y="969820"/>
                </a:lnTo>
                <a:lnTo>
                  <a:pt x="0" y="96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TextBox 22"/>
          <p:cNvSpPr txBox="1"/>
          <p:nvPr/>
        </p:nvSpPr>
        <p:spPr>
          <a:xfrm>
            <a:off x="8030402" y="6298762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verify feasibility 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9006209" y="6715326"/>
            <a:ext cx="138235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AutoShape 24"/>
          <p:cNvSpPr/>
          <p:nvPr/>
        </p:nvSpPr>
        <p:spPr>
          <a:xfrm>
            <a:off x="8076128" y="7665425"/>
            <a:ext cx="7226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>
            <a:off x="8147337" y="8009277"/>
            <a:ext cx="727478" cy="727478"/>
          </a:xfrm>
          <a:custGeom>
            <a:avLst/>
            <a:gdLst/>
            <a:ahLst/>
            <a:cxnLst/>
            <a:rect l="l" t="t" r="r" b="b"/>
            <a:pathLst>
              <a:path w="727478" h="727478">
                <a:moveTo>
                  <a:pt x="0" y="0"/>
                </a:moveTo>
                <a:lnTo>
                  <a:pt x="727479" y="0"/>
                </a:lnTo>
                <a:lnTo>
                  <a:pt x="727479" y="727479"/>
                </a:lnTo>
                <a:lnTo>
                  <a:pt x="0" y="7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AutoShape 26"/>
          <p:cNvSpPr/>
          <p:nvPr/>
        </p:nvSpPr>
        <p:spPr>
          <a:xfrm flipH="1">
            <a:off x="13074184" y="8332671"/>
            <a:ext cx="16127" cy="7995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27" name="Group 27"/>
          <p:cNvGrpSpPr/>
          <p:nvPr/>
        </p:nvGrpSpPr>
        <p:grpSpPr>
          <a:xfrm>
            <a:off x="7338693" y="9494883"/>
            <a:ext cx="2575205" cy="682204"/>
            <a:chOff x="0" y="0"/>
            <a:chExt cx="1660524" cy="4398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0524" cy="439894"/>
            </a:xfrm>
            <a:custGeom>
              <a:avLst/>
              <a:gdLst/>
              <a:ahLst/>
              <a:cxnLst/>
              <a:rect l="l" t="t" r="r" b="b"/>
              <a:pathLst>
                <a:path w="1660524" h="439894">
                  <a:moveTo>
                    <a:pt x="58717" y="0"/>
                  </a:moveTo>
                  <a:lnTo>
                    <a:pt x="1601807" y="0"/>
                  </a:lnTo>
                  <a:cubicBezTo>
                    <a:pt x="1617379" y="0"/>
                    <a:pt x="1632315" y="6186"/>
                    <a:pt x="1643326" y="17198"/>
                  </a:cubicBezTo>
                  <a:cubicBezTo>
                    <a:pt x="1654338" y="28210"/>
                    <a:pt x="1660524" y="43145"/>
                    <a:pt x="1660524" y="58717"/>
                  </a:cubicBezTo>
                  <a:lnTo>
                    <a:pt x="1660524" y="381176"/>
                  </a:lnTo>
                  <a:cubicBezTo>
                    <a:pt x="1660524" y="413605"/>
                    <a:pt x="1634235" y="439894"/>
                    <a:pt x="1601807" y="439894"/>
                  </a:cubicBezTo>
                  <a:lnTo>
                    <a:pt x="58717" y="439894"/>
                  </a:lnTo>
                  <a:cubicBezTo>
                    <a:pt x="26289" y="439894"/>
                    <a:pt x="0" y="413605"/>
                    <a:pt x="0" y="381176"/>
                  </a:cubicBezTo>
                  <a:lnTo>
                    <a:pt x="0" y="58717"/>
                  </a:lnTo>
                  <a:cubicBezTo>
                    <a:pt x="0" y="26289"/>
                    <a:pt x="26289" y="0"/>
                    <a:pt x="587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660524" cy="48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768707" y="9156766"/>
            <a:ext cx="3011153" cy="628805"/>
            <a:chOff x="0" y="0"/>
            <a:chExt cx="1660524" cy="3467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60524" cy="346760"/>
            </a:xfrm>
            <a:custGeom>
              <a:avLst/>
              <a:gdLst/>
              <a:ahLst/>
              <a:cxnLst/>
              <a:rect l="l" t="t" r="r" b="b"/>
              <a:pathLst>
                <a:path w="1660524" h="346760">
                  <a:moveTo>
                    <a:pt x="50216" y="0"/>
                  </a:moveTo>
                  <a:lnTo>
                    <a:pt x="1610308" y="0"/>
                  </a:lnTo>
                  <a:cubicBezTo>
                    <a:pt x="1623626" y="0"/>
                    <a:pt x="1636399" y="5291"/>
                    <a:pt x="1645816" y="14708"/>
                  </a:cubicBezTo>
                  <a:cubicBezTo>
                    <a:pt x="1655233" y="24125"/>
                    <a:pt x="1660524" y="36898"/>
                    <a:pt x="1660524" y="50216"/>
                  </a:cubicBezTo>
                  <a:lnTo>
                    <a:pt x="1660524" y="296543"/>
                  </a:lnTo>
                  <a:cubicBezTo>
                    <a:pt x="1660524" y="324277"/>
                    <a:pt x="1638041" y="346760"/>
                    <a:pt x="1610308" y="346760"/>
                  </a:cubicBezTo>
                  <a:lnTo>
                    <a:pt x="50216" y="346760"/>
                  </a:lnTo>
                  <a:cubicBezTo>
                    <a:pt x="36898" y="346760"/>
                    <a:pt x="24125" y="341469"/>
                    <a:pt x="14708" y="332052"/>
                  </a:cubicBezTo>
                  <a:cubicBezTo>
                    <a:pt x="5291" y="322634"/>
                    <a:pt x="0" y="309862"/>
                    <a:pt x="0" y="296543"/>
                  </a:cubicBezTo>
                  <a:lnTo>
                    <a:pt x="0" y="50216"/>
                  </a:lnTo>
                  <a:cubicBezTo>
                    <a:pt x="0" y="22483"/>
                    <a:pt x="22483" y="0"/>
                    <a:pt x="502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660524" cy="394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10054" y="3119158"/>
            <a:ext cx="4986687" cy="1185218"/>
            <a:chOff x="0" y="0"/>
            <a:chExt cx="1313366" cy="31215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3366" cy="312156"/>
            </a:xfrm>
            <a:custGeom>
              <a:avLst/>
              <a:gdLst/>
              <a:ahLst/>
              <a:cxnLst/>
              <a:rect l="l" t="t" r="r" b="b"/>
              <a:pathLst>
                <a:path w="1313366" h="312156">
                  <a:moveTo>
                    <a:pt x="0" y="0"/>
                  </a:moveTo>
                  <a:lnTo>
                    <a:pt x="1313366" y="0"/>
                  </a:lnTo>
                  <a:lnTo>
                    <a:pt x="1313366" y="312156"/>
                  </a:lnTo>
                  <a:lnTo>
                    <a:pt x="0" y="31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13366" cy="35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134144" y="3177689"/>
            <a:ext cx="1067088" cy="53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verify feasibility 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519641" y="3698673"/>
            <a:ext cx="790413" cy="130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sp>
        <p:nvSpPr>
          <p:cNvPr id="38" name="AutoShape 38"/>
          <p:cNvSpPr/>
          <p:nvPr/>
        </p:nvSpPr>
        <p:spPr>
          <a:xfrm>
            <a:off x="7323273" y="3546688"/>
            <a:ext cx="930610" cy="48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noProof="0" dirty="0"/>
          </a:p>
        </p:txBody>
      </p:sp>
      <p:grpSp>
        <p:nvGrpSpPr>
          <p:cNvPr id="39" name="Group 39"/>
          <p:cNvGrpSpPr/>
          <p:nvPr/>
        </p:nvGrpSpPr>
        <p:grpSpPr>
          <a:xfrm>
            <a:off x="7266992" y="2756476"/>
            <a:ext cx="3215648" cy="7530524"/>
            <a:chOff x="0" y="0"/>
            <a:chExt cx="846920" cy="198334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46920" cy="1983348"/>
            </a:xfrm>
            <a:custGeom>
              <a:avLst/>
              <a:gdLst/>
              <a:ahLst/>
              <a:cxnLst/>
              <a:rect l="l" t="t" r="r" b="b"/>
              <a:pathLst>
                <a:path w="846920" h="1983348">
                  <a:moveTo>
                    <a:pt x="0" y="0"/>
                  </a:moveTo>
                  <a:lnTo>
                    <a:pt x="846920" y="0"/>
                  </a:lnTo>
                  <a:lnTo>
                    <a:pt x="846920" y="1983348"/>
                  </a:lnTo>
                  <a:lnTo>
                    <a:pt x="0" y="1983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1C24"/>
              </a:solidFill>
              <a:prstDash val="sysDot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46920" cy="2021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497303" y="5472757"/>
            <a:ext cx="234076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(child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1774" y="3435326"/>
            <a:ext cx="1337369" cy="49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6"/>
              </a:lnSpc>
              <a:spcBef>
                <a:spcPct val="0"/>
              </a:spcBef>
            </a:pPr>
            <a:r>
              <a:rPr lang="en-GB" sz="1418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for  </a:t>
            </a:r>
            <a:r>
              <a:rPr lang="en-GB" sz="1418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</a:t>
            </a:r>
            <a:r>
              <a:rPr lang="en-GB" sz="1418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in </a:t>
            </a:r>
            <a:r>
              <a:rPr lang="en-GB" sz="1418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max_attempt</a:t>
            </a:r>
            <a:endParaRPr lang="en-GB" sz="1418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52400" y="5448300"/>
            <a:ext cx="773117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Handling constraints and unfeasible solutions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62355" y="5075711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offspring&lt;---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endParaRPr lang="en-GB" sz="1507" b="1" noProof="0" dirty="0">
              <a:solidFill>
                <a:srgbClr val="000000"/>
              </a:solidFill>
              <a:latin typeface="Inter 1 Bold"/>
              <a:ea typeface="Inter 1 Bold"/>
              <a:cs typeface="Inter 1 Bold"/>
              <a:sym typeface="Inter 1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450917" y="3177689"/>
            <a:ext cx="4658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child1, child2 = crossover(parent1,parent2)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53962" y="3806339"/>
            <a:ext cx="398234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child1, child2 = Mutate(child1,child2)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398374" y="8773903"/>
            <a:ext cx="243423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GB" sz="18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Correct_chrom</a:t>
            </a:r>
            <a:r>
              <a:rPr lang="en-GB" sz="18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(child)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29866" y="9693694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valid_children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&lt;---child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2267" y="9315857"/>
            <a:ext cx="2784032" cy="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new_generation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&lt;---offspring</a:t>
            </a:r>
          </a:p>
        </p:txBody>
      </p:sp>
      <p:grpSp>
        <p:nvGrpSpPr>
          <p:cNvPr id="51" name="Group 51"/>
          <p:cNvGrpSpPr/>
          <p:nvPr/>
        </p:nvGrpSpPr>
        <p:grpSpPr>
          <a:xfrm rot="-5400000">
            <a:off x="522000" y="7227776"/>
            <a:ext cx="303052" cy="710349"/>
            <a:chOff x="0" y="0"/>
            <a:chExt cx="79816" cy="1870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9816" cy="187088"/>
            </a:xfrm>
            <a:custGeom>
              <a:avLst/>
              <a:gdLst/>
              <a:ahLst/>
              <a:cxnLst/>
              <a:rect l="l" t="t" r="r" b="b"/>
              <a:pathLst>
                <a:path w="79816" h="187088">
                  <a:moveTo>
                    <a:pt x="0" y="0"/>
                  </a:moveTo>
                  <a:lnTo>
                    <a:pt x="79816" y="0"/>
                  </a:lnTo>
                  <a:lnTo>
                    <a:pt x="79816" y="187088"/>
                  </a:lnTo>
                  <a:lnTo>
                    <a:pt x="0" y="187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1C24"/>
              </a:solidFill>
              <a:prstDash val="sysDot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79816" cy="225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538434" y="7470993"/>
            <a:ext cx="4852541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verify_feasibility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and correct chromosome process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363003" y="8029164"/>
            <a:ext cx="621046" cy="343852"/>
            <a:chOff x="0" y="0"/>
            <a:chExt cx="163568" cy="9056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63568" cy="90562"/>
            </a:xfrm>
            <a:custGeom>
              <a:avLst/>
              <a:gdLst/>
              <a:ahLst/>
              <a:cxnLst/>
              <a:rect l="l" t="t" r="r" b="b"/>
              <a:pathLst>
                <a:path w="163568" h="90562">
                  <a:moveTo>
                    <a:pt x="0" y="0"/>
                  </a:moveTo>
                  <a:lnTo>
                    <a:pt x="163568" y="0"/>
                  </a:lnTo>
                  <a:lnTo>
                    <a:pt x="163568" y="90562"/>
                  </a:lnTo>
                  <a:lnTo>
                    <a:pt x="0" y="90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63568" cy="128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0"/>
                </a:lnSpc>
              </a:pPr>
              <a:endParaRPr lang="en-GB" noProof="0" dirty="0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519641" y="8220716"/>
            <a:ext cx="5277148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Genetic operations, creating children and </a:t>
            </a:r>
            <a:r>
              <a:rPr lang="en-GB" sz="1507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mutatin</a:t>
            </a: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them</a:t>
            </a:r>
          </a:p>
        </p:txBody>
      </p:sp>
      <p:sp>
        <p:nvSpPr>
          <p:cNvPr id="59" name="Freeform 59"/>
          <p:cNvSpPr/>
          <p:nvPr/>
        </p:nvSpPr>
        <p:spPr>
          <a:xfrm rot="5332692">
            <a:off x="332724" y="8678053"/>
            <a:ext cx="604566" cy="384910"/>
          </a:xfrm>
          <a:custGeom>
            <a:avLst/>
            <a:gdLst/>
            <a:ahLst/>
            <a:cxnLst/>
            <a:rect l="l" t="t" r="r" b="b"/>
            <a:pathLst>
              <a:path w="604566" h="384910">
                <a:moveTo>
                  <a:pt x="0" y="0"/>
                </a:moveTo>
                <a:lnTo>
                  <a:pt x="604566" y="0"/>
                </a:lnTo>
                <a:lnTo>
                  <a:pt x="604566" y="384910"/>
                </a:lnTo>
                <a:lnTo>
                  <a:pt x="0" y="38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0" name="TextBox 60"/>
          <p:cNvSpPr txBox="1"/>
          <p:nvPr/>
        </p:nvSpPr>
        <p:spPr>
          <a:xfrm>
            <a:off x="1519143" y="8773903"/>
            <a:ext cx="3905399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repeat the verification and correction 2X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81774" y="9367999"/>
            <a:ext cx="992818" cy="214798"/>
            <a:chOff x="0" y="0"/>
            <a:chExt cx="1660524" cy="35925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660524" cy="359257"/>
            </a:xfrm>
            <a:custGeom>
              <a:avLst/>
              <a:gdLst/>
              <a:ahLst/>
              <a:cxnLst/>
              <a:rect l="l" t="t" r="r" b="b"/>
              <a:pathLst>
                <a:path w="1660524" h="359257">
                  <a:moveTo>
                    <a:pt x="152303" y="0"/>
                  </a:moveTo>
                  <a:lnTo>
                    <a:pt x="1508221" y="0"/>
                  </a:lnTo>
                  <a:cubicBezTo>
                    <a:pt x="1548614" y="0"/>
                    <a:pt x="1587353" y="16046"/>
                    <a:pt x="1615916" y="44609"/>
                  </a:cubicBezTo>
                  <a:cubicBezTo>
                    <a:pt x="1644478" y="73171"/>
                    <a:pt x="1660524" y="111910"/>
                    <a:pt x="1660524" y="152303"/>
                  </a:cubicBezTo>
                  <a:lnTo>
                    <a:pt x="1660524" y="206954"/>
                  </a:lnTo>
                  <a:cubicBezTo>
                    <a:pt x="1660524" y="247347"/>
                    <a:pt x="1644478" y="286086"/>
                    <a:pt x="1615916" y="314649"/>
                  </a:cubicBezTo>
                  <a:cubicBezTo>
                    <a:pt x="1587353" y="343211"/>
                    <a:pt x="1548614" y="359257"/>
                    <a:pt x="1508221" y="359257"/>
                  </a:cubicBezTo>
                  <a:lnTo>
                    <a:pt x="152303" y="359257"/>
                  </a:lnTo>
                  <a:cubicBezTo>
                    <a:pt x="111910" y="359257"/>
                    <a:pt x="73171" y="343211"/>
                    <a:pt x="44609" y="314649"/>
                  </a:cubicBezTo>
                  <a:cubicBezTo>
                    <a:pt x="16046" y="286086"/>
                    <a:pt x="0" y="247347"/>
                    <a:pt x="0" y="206954"/>
                  </a:cubicBezTo>
                  <a:lnTo>
                    <a:pt x="0" y="152303"/>
                  </a:lnTo>
                  <a:cubicBezTo>
                    <a:pt x="0" y="111910"/>
                    <a:pt x="16046" y="73171"/>
                    <a:pt x="44609" y="44609"/>
                  </a:cubicBezTo>
                  <a:cubicBezTo>
                    <a:pt x="73171" y="16046"/>
                    <a:pt x="111910" y="0"/>
                    <a:pt x="1523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1660524" cy="406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GB" noProof="0" dirty="0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519143" y="9268455"/>
            <a:ext cx="3857030" cy="2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GB" sz="1507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: add valid children to the new generation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B7813046-23D8-01DE-5C54-11FDD57C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2F1633BC-A5B0-1E9B-65F0-3B7925CE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4C2B0-F71A-CB79-BA44-123A92207C3A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1A45519-1DDB-07E7-96CA-64E6B7CD6515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8C6126D3-EACC-DEED-4F25-2553B21FF35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272F2C-5616-726F-72A8-A27B2A0454E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EB59461C-7B27-EFC2-5C1C-0DF87F592C07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72" name="TextBox 23">
            <a:extLst>
              <a:ext uri="{FF2B5EF4-FFF2-40B4-BE49-F238E27FC236}">
                <a16:creationId xmlns:a16="http://schemas.microsoft.com/office/drawing/2014/main" id="{1B0BAF69-A1F2-0CBF-4C58-F6CA4BA88DC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9E34082B-8B4B-AF41-F286-ABBE36689E73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74" name="TextBox 23">
            <a:extLst>
              <a:ext uri="{FF2B5EF4-FFF2-40B4-BE49-F238E27FC236}">
                <a16:creationId xmlns:a16="http://schemas.microsoft.com/office/drawing/2014/main" id="{82BEF030-242E-DA42-88DF-0A62066A7B7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0DF9726B-1416-5CC3-80BA-0D9D0BCE670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 err="1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Eperimental</a:t>
              </a: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 work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8F25-32E2-DA0A-46A4-F7D05A60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E7CB-0203-9ADF-CF94-6A2111CA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29</a:t>
            </a:fld>
            <a:endParaRPr lang="en-GB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Motivation and context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4D479-9FC3-1F01-493A-4EC709C2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EAFD9-8CD6-00CE-BDCE-BF454938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87767" y="3375939"/>
            <a:ext cx="1006512" cy="1008346"/>
          </a:xfrm>
          <a:custGeom>
            <a:avLst/>
            <a:gdLst/>
            <a:ahLst/>
            <a:cxnLst/>
            <a:rect l="l" t="t" r="r" b="b"/>
            <a:pathLst>
              <a:path w="1006512" h="1008346">
                <a:moveTo>
                  <a:pt x="0" y="0"/>
                </a:moveTo>
                <a:lnTo>
                  <a:pt x="1006512" y="0"/>
                </a:lnTo>
                <a:lnTo>
                  <a:pt x="1006512" y="1008346"/>
                </a:lnTo>
                <a:lnTo>
                  <a:pt x="0" y="100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>
            <a:off x="1042306" y="5463589"/>
            <a:ext cx="2097433" cy="1494898"/>
          </a:xfrm>
          <a:custGeom>
            <a:avLst/>
            <a:gdLst/>
            <a:ahLst/>
            <a:cxnLst/>
            <a:rect l="l" t="t" r="r" b="b"/>
            <a:pathLst>
              <a:path w="2097433" h="1494898">
                <a:moveTo>
                  <a:pt x="0" y="0"/>
                </a:moveTo>
                <a:lnTo>
                  <a:pt x="2097433" y="0"/>
                </a:lnTo>
                <a:lnTo>
                  <a:pt x="2097433" y="1494898"/>
                </a:lnTo>
                <a:lnTo>
                  <a:pt x="0" y="14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1288914" y="8031683"/>
            <a:ext cx="1668076" cy="1748965"/>
          </a:xfrm>
          <a:custGeom>
            <a:avLst/>
            <a:gdLst/>
            <a:ahLst/>
            <a:cxnLst/>
            <a:rect l="l" t="t" r="r" b="b"/>
            <a:pathLst>
              <a:path w="1668076" h="1748965">
                <a:moveTo>
                  <a:pt x="0" y="0"/>
                </a:moveTo>
                <a:lnTo>
                  <a:pt x="1668075" y="0"/>
                </a:lnTo>
                <a:lnTo>
                  <a:pt x="1668075" y="1748965"/>
                </a:lnTo>
                <a:lnTo>
                  <a:pt x="0" y="174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316200" y="4686300"/>
            <a:ext cx="331053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Tests &amp;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42" y="2732050"/>
            <a:ext cx="1604218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Objective: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35076" y="3635567"/>
            <a:ext cx="11455015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Compare the performance of different approaches on the same dataset using benchmark_set_for_sustainability_2019 by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04" y="4737736"/>
            <a:ext cx="3729186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Implementation method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7000" y="5946331"/>
            <a:ext cx="12752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(Controlled + Random Population): mix of random and guided initialization.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Exact Method: used as a benchmark for optimal results.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872" y="7383094"/>
            <a:ext cx="302255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Evaluation method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7000" y="8260371"/>
            <a:ext cx="127523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All  methods executed on the same set of instances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Measured cost per instance to evaluate performance.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Results presented in plots comparing cost for three methods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20A138E-FEDF-CB80-F66C-91D4E18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7FA1FC-E41D-57D0-3879-4DC97EF5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27FCF-D80D-8B54-01C0-19FB3AFCF40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53294-C689-134D-B83C-87C551CBF91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B60CAC3-CC36-A66E-1C19-C13B9B703CE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06FC1-A310-D767-104E-7FAA3F2D6387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FD729E41-3783-63CD-3F47-9217E482101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C94C6E69-5E02-BE45-94C0-85DCBBB70F7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697C47EC-1E5B-9E79-E761-6AA4858155B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FEE1DB5-B7B9-730D-9953-6F76BD37B626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C7DB9B8-1EFC-46E0-7BAF-A3015947F571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01903" y="2122159"/>
            <a:ext cx="4350068" cy="1153781"/>
          </a:xfrm>
          <a:custGeom>
            <a:avLst/>
            <a:gdLst/>
            <a:ahLst/>
            <a:cxnLst/>
            <a:rect l="l" t="t" r="r" b="b"/>
            <a:pathLst>
              <a:path w="4350068" h="1153781">
                <a:moveTo>
                  <a:pt x="0" y="0"/>
                </a:moveTo>
                <a:lnTo>
                  <a:pt x="4350068" y="0"/>
                </a:lnTo>
                <a:lnTo>
                  <a:pt x="4350068" y="1153781"/>
                </a:lnTo>
                <a:lnTo>
                  <a:pt x="0" y="115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80" y="3710397"/>
            <a:ext cx="9917456" cy="2567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88" y="6333864"/>
            <a:ext cx="7375842" cy="1649583"/>
          </a:xfrm>
          <a:prstGeom prst="rect">
            <a:avLst/>
          </a:prstGeom>
        </p:spPr>
      </p:pic>
      <p:graphicFrame>
        <p:nvGraphicFramePr>
          <p:cNvPr id="6" name="Object 6"/>
          <p:cNvGraphicFramePr/>
          <p:nvPr/>
        </p:nvGraphicFramePr>
        <p:xfrm>
          <a:off x="9293082" y="1906765"/>
          <a:ext cx="6887147" cy="1028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6" imgW="8940800" imgH="12344400" progId="Excel.Sheet.12">
                  <p:embed/>
                </p:oleObj>
              </mc:Choice>
              <mc:Fallback>
                <p:oleObj name="Worksheet" r:id="rId6" imgW="8940800" imgH="12344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93082" y="1906765"/>
                        <a:ext cx="6887147" cy="1028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455330" y="3920507"/>
            <a:ext cx="15469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Optimize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443" y="5971252"/>
            <a:ext cx="873903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Unified Objective function: Weighted Sum, W1=0.5  W2= 0.5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5196" y="3771900"/>
            <a:ext cx="227280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Exact Method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4DC8AF-65A7-B038-712A-4F036D5D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020E04-72C2-4051-412C-AC2B029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F19F1-886A-AE54-3330-B95E84AC0EA0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01B4D-27F6-3466-0430-5DE0CD55574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AF66C505-BF00-5F62-7E73-7050E9B29C50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B6A7B-8EF5-B9CF-BBFD-99B8756ACBC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AE6B6163-472E-ABC5-08D1-61D12206BF8B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25FA4E05-B411-6398-9423-68D28A65C6E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652D6BD-DC51-804D-D194-47595180ECD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142B4E46-0286-0E30-93E1-E2EDC94C09BB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84ACAA9C-56F3-4E93-2493-5F2D55582B4C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48400" y="3543300"/>
            <a:ext cx="323894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5502" y="3501319"/>
            <a:ext cx="36398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 parameters (first run)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09056" y="3501319"/>
            <a:ext cx="27216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parameters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502" y="4036624"/>
            <a:ext cx="8370564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 lang="en-GB" noProof="0" dirty="0"/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Number_generations:10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Population_size:10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Mutation_rate:0.03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Crossover_rate:0.9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Max_attemps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for repair: 2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Ratio_binpacking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=0.8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7191" y="4358981"/>
            <a:ext cx="850080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ClusterTech3E  setup 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Data :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Chargui’s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benchmark “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Benchmark_instances_set_for_sustainability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(2019)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Time limits [300 s, 600 s, 7200(2h) s]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License : Free academic license, version 12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AC5D-A319-0D47-3FCD-170182BC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45868-5CDF-6B93-E4C4-06AFF9D0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2C929-9152-E44F-44FA-1572A3E5B7F6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7F708-DAC8-95FD-9E43-F97EC6A31B5C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74EBB56-F604-7143-4B71-7B691202A486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5608C-515E-32A6-AA29-68A17D58596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AA8C1A6-B45D-B547-842C-7B2C82BF014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876F9AC-E959-70EA-A6B0-0E4FF8B1CE2C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CBB7D2-0DF1-0D93-DF23-083C437040F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66AF395-76F9-CC26-613D-EB5BD6796A13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6DC5CE5-4DA4-6C0E-5228-9413B8B21A3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/>
          <p:nvPr/>
        </p:nvGraphicFramePr>
        <p:xfrm>
          <a:off x="7441602" y="1148317"/>
          <a:ext cx="8531670" cy="958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3" imgW="10439400" imgH="11493500" progId="Excel.Sheet.12">
                  <p:embed/>
                </p:oleObj>
              </mc:Choice>
              <mc:Fallback>
                <p:oleObj name="Worksheet" r:id="rId3" imgW="10439400" imgH="1149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1602" y="1148317"/>
                        <a:ext cx="8531670" cy="958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0822" y="2711408"/>
            <a:ext cx="7330780" cy="551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Clear improvement of the results for the GA.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Main changes:</a:t>
            </a:r>
          </a:p>
          <a:p>
            <a:pPr marL="518307" lvl="1" indent="-259153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Gap =0, for 7 instances, GA scored exactly as 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solver</a:t>
            </a:r>
          </a:p>
          <a:p>
            <a:pPr marL="518307" lvl="1" indent="-259153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The GA achieves high-quality solutions, very close to the optimal objective (average gap ≈ 0.5 to 2.22%).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518307" lvl="1" indent="-259153" algn="l">
              <a:lnSpc>
                <a:spcPts val="3360"/>
              </a:lnSpc>
              <a:buFont typeface="Arial"/>
              <a:buChar char="•"/>
            </a:pP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Gurobi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solver achieves the optimal solutions , but at the cost of execution time, </a:t>
            </a:r>
            <a:r>
              <a:rPr lang="en-GB" sz="2400" b="1" noProof="0" dirty="0" err="1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especialy</a:t>
            </a: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 for bigger instances.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algn="l">
              <a:lnSpc>
                <a:spcPts val="3360"/>
              </a:lnSpc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87600" y="4076700"/>
            <a:ext cx="34577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GA vs </a:t>
            </a:r>
            <a:r>
              <a:rPr lang="en-GB" sz="3300" noProof="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method_exact</a:t>
            </a:r>
            <a:endParaRPr lang="en-GB" sz="3300" noProof="0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A39-FF0E-10D1-BA22-3A1D491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7180-BCC2-BA64-76A8-2891DA9C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F62A3-CEF6-DE7E-5BE8-799FBFE6310B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DE95C-DFCA-78CA-C1D9-EDD8AD9E20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F7E1F62-6128-96FB-4158-674FF7534553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54419-4AB5-CDC9-329D-EFD4F1087F7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82732C3-C9EC-08E7-7579-56C7AD019927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D0921E5-F8C3-3563-26A5-E4B1387056A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27C2F40-E712-3852-E34F-773CA45F632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C94B9E2-7600-B04F-1CC1-95A01EA46B1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043060A2-C9E0-4C76-80B8-F187C5BCF08D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58" y="172500"/>
            <a:ext cx="9366269" cy="1103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5600" y="2552700"/>
            <a:ext cx="375180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cost comparison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3453-A6D2-75DC-D912-22B5795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F5D9-F62E-B8C9-F541-12BCF4A1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66AB6-CA3E-014E-C550-7532E5C99614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E15A2-6F61-918D-DD50-4D0A80961F63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7B14A59E-B5BB-D41C-BCC9-B943217FB68B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58A0E-C01D-ED87-3380-64DF6D8BD2C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786112A-8072-AAFC-02E4-C8B7B0C6A358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8E2EB09-18D7-0EED-4914-6CBD1F46ED6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63C4FF75-B120-E727-DF1B-284064DD8416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75921890-8A1B-8F92-FB52-70E98A02ADF7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628C549-D000-B50F-1A85-138E5916B0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15464752" cy="109337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68400" y="2324100"/>
            <a:ext cx="42523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Computational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E1D8-4D1A-8462-A42F-9F94311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1CF6-1480-D319-FED9-10F6885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D000D-816E-3190-2A90-DE2DBF7B07D7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4D56-6A58-1051-A248-9E1B092A66F9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7ABD271-3C32-B3B3-D8AF-FE3B8307189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A2CCB-BE7B-B158-AA56-799D250B434C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305D76B-999E-CD06-E7EE-41DC57A3D5AC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2453B2-F2DA-63B6-5CCA-E6B58E4DBCC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B2720B-5747-AA5E-8954-81706D692637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B158FCF2-08AE-946E-F991-CDBBB70E02A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10AEA75-4C05-7671-0140-49EB924568EA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90" y="97546"/>
            <a:ext cx="12609251" cy="116576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40000" y="2933700"/>
            <a:ext cx="126547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812B-4A61-8169-0DFC-D8A7E68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035C-056E-3B12-39D9-8786E969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B947C-D0AE-5E76-DA7F-96BC00078CA4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A4D13-C71D-6A1B-E17E-BC6D8E80173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69D3E3E-B199-543F-B602-3702CC6B83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632DF-3477-20EE-007D-57F09581B3A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3B0021BA-860C-8378-CEBC-22332570BBB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D97D9A5-8FA8-3D50-22C1-494963662F2E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AA63569-412D-0030-55C9-20388BCEC1EC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08047B97-F216-F29A-0B79-D5F8B50BDB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1A91126-76CE-25E1-3B07-4552593AE6ED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19" y="199853"/>
            <a:ext cx="12437818" cy="97214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858" y="1499652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59" y="4190795"/>
            <a:ext cx="7369246" cy="1575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457" y="1721536"/>
            <a:ext cx="7629642" cy="1618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858" y="4009670"/>
            <a:ext cx="700459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truck cost calculated by GA and heuristic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858" y="7348237"/>
            <a:ext cx="6023776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truck cost for 2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higher values of truck cost for 2 author instances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rest of the instances, the values are equal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346" y="6719588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6454" y="8883650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truck cost F1 calculated by GA and truck cost F1 calculated by heuristics (h1) and (h2) in benchmark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5981700"/>
            <a:ext cx="518242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Truck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3C7764-9406-D2A1-69BF-D8141C2D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66925E-C18F-64BA-9591-6A9F6DF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7006E-5F3D-29EA-698F-80796A62E87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322AA3-0197-82A5-868F-A5E23FE036C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387C212-8219-53EC-C725-5EB93D82C43E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DE704-2D8E-9ABD-179E-BDADFC655F2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30C0BDE-5A5D-2E96-4BF8-D41529416DF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ED58E703-1B45-D8E1-F400-20534F52304F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7125F99-F60B-0BEF-0F66-54EB84D9F811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9A528B9-ED86-49B6-0408-77C61C7A1D71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1F9E5D8-D14A-C1E2-3EA4-6390F33C39AF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23" y="1064168"/>
            <a:ext cx="13480022" cy="86860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13478" y="8556626"/>
            <a:ext cx="1131050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Difference in energy cost F2 calculated by GA and energy cost F2 calculated by heuristics (h1) and (h2) in benchmark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38253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296" y="4520716"/>
            <a:ext cx="7473404" cy="15927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8315" y="2060137"/>
            <a:ext cx="7629642" cy="16188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348272"/>
            <a:ext cx="705713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Difference in energy cost calculated by GA an heuristic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686838"/>
            <a:ext cx="6023776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 scored lower values of the energy cost for approximately 21 instances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488" y="7058189"/>
            <a:ext cx="15641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GB" sz="2000" b="1" noProof="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Observation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1638300"/>
            <a:ext cx="539192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Energy cost comparison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A8B4E6-D3D6-68E7-D6EB-915990F8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CA7260-742A-4CE6-0330-1A9123DB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D2BE8-E675-26C7-0606-E70B98278798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210-8E32-EBE3-0FB3-0935629B734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5F9B7AF-BE0E-8414-84DF-5D2917CC6F91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5180D-817F-257B-F6FD-344F10FA5C70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CF141B7-7555-EB56-6B33-F9A706FD5FEA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6D4D110A-7C1E-4639-E67C-D37DE02E0CDA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393EFA01-8D74-D668-724C-C475FF4C6390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1176D09F-2316-5578-A74F-56D2B088DABF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ECC7B42-328C-BD14-E6B1-CC2E6E45FB60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/>
        </p:nvGraphicFramePr>
        <p:xfrm>
          <a:off x="2669268" y="3173175"/>
          <a:ext cx="18288000" cy="315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3" imgW="21945600" imgH="6807200" progId="Excel.Sheet.12">
                  <p:embed/>
                </p:oleObj>
              </mc:Choice>
              <mc:Fallback>
                <p:oleObj name="Worksheet" r:id="rId3" imgW="21945600" imgH="680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9268" y="3173175"/>
                        <a:ext cx="18288000" cy="3151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788904" y="1682616"/>
            <a:ext cx="827975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GA vs </a:t>
            </a:r>
            <a:r>
              <a:rPr lang="en-GB" sz="3300" noProof="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method_exact_after</a:t>
            </a: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( Unfeasible and hard 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167103"/>
            <a:ext cx="14763886" cy="250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Unsolved instances: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Time limit = 300 s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5 instances have been stopped by </a:t>
            </a: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time limit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1 instance was found </a:t>
            </a: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unfeasible </a:t>
            </a:r>
          </a:p>
          <a:p>
            <a:pPr marL="518307" lvl="1" indent="-259154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GB" sz="2400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Suspect cause: Instances too large for the model to solve</a:t>
            </a:r>
          </a:p>
          <a:p>
            <a:pPr algn="l">
              <a:lnSpc>
                <a:spcPts val="3360"/>
              </a:lnSpc>
            </a:pPr>
            <a:endParaRPr lang="en-GB" sz="2400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85109" y="1714500"/>
            <a:ext cx="4880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Total cost comparison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BCF38-7473-58B1-EAAF-F6FDD4EA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25943A-649C-E880-F816-5E79E1C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6A957-200B-2249-3D7D-F69C11224C15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01B35-0FF6-B0DC-22CC-E8144F17F1AF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FB650C6-D04E-0EA6-92CE-CDC63D7761C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AFBB6-09D7-4E18-6D55-B21027EE8DC9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AEF3A34-47B4-17DD-7685-E6CD4474232D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073AC2F-F6E9-AD08-3869-A0E00CB2E94D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3730C9-D28F-15C1-FEB0-CDEE4A814C9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2D3CE57-8818-2B43-4219-AB3A194FE8B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A77E6C8-0DE0-6C3C-E183-B17871DADE15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3467100"/>
            <a:ext cx="6582794" cy="1051100"/>
            <a:chOff x="0" y="0"/>
            <a:chExt cx="8777058" cy="14014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05723" y="586126"/>
              <a:ext cx="7571335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We aim to optimize container-truck assignments to minimize transport cost and energy cost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Objectif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6362700"/>
            <a:ext cx="6600308" cy="772648"/>
            <a:chOff x="0" y="-47831"/>
            <a:chExt cx="8800410" cy="103019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Robustness,  Adaptability, Flexibility(hybridization)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9075" y="-47831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Why Genetic algorithms?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" y="5067300"/>
            <a:ext cx="6582794" cy="736775"/>
            <a:chOff x="0" y="0"/>
            <a:chExt cx="8777058" cy="98236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503149"/>
              <a:ext cx="395168" cy="39516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lang="en-GB" noProof="0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05723" y="586126"/>
              <a:ext cx="75713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GB" sz="1800" noProof="0" dirty="0">
                  <a:solidFill>
                    <a:srgbClr val="000000"/>
                  </a:solidFill>
                  <a:latin typeface="Inter 1"/>
                  <a:ea typeface="Inter 1"/>
                  <a:cs typeface="Inter 1"/>
                  <a:sym typeface="Inter 1"/>
                </a:rPr>
                <a:t>Optimization of this kind of problems is NP-hard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723" y="-47625"/>
              <a:ext cx="757133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GB" sz="2100" b="1" noProof="0" dirty="0">
                  <a:solidFill>
                    <a:srgbClr val="000000"/>
                  </a:solidFill>
                  <a:latin typeface="Inter 1 Medium"/>
                  <a:ea typeface="Inter 1 Medium"/>
                  <a:cs typeface="Inter 1 Medium"/>
                  <a:sym typeface="Inter 1 Medium"/>
                </a:rPr>
                <a:t>NP-hard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600" y="1866900"/>
            <a:ext cx="7534647" cy="6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GB" sz="38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FOR CROSS DOCK OPTIMIZATION?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8A392D9-493F-A7A8-ACF4-C0E8DCB9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9C60BD-76F3-E43B-74AC-294C8CC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67F32-2547-ED9C-AFE7-4FB994D6CFA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A9DC8-E4EF-C1DE-5D16-5FBFEA7AB2CA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6651FFB-4C73-B65A-DFAD-B05D2E546AF9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5A26F1-38F6-5CBF-496F-E9A7F21D79D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AE0A55D-33F9-20CF-9926-B7741F0F3501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CBDC57ED-39BB-B787-2418-C8A993BFE03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85D64FD1-46AF-2BBC-80F3-F65356D011CD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669CC06-1D16-918C-81D8-96ADEB30ADD4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958841F-2D7C-FA1F-C013-4CCE4370AB27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pic>
        <p:nvPicPr>
          <p:cNvPr id="23" name="Picture 22" descr="A diagram of a rail road sorter">
            <a:extLst>
              <a:ext uri="{FF2B5EF4-FFF2-40B4-BE49-F238E27FC236}">
                <a16:creationId xmlns:a16="http://schemas.microsoft.com/office/drawing/2014/main" id="{6F084666-FA5E-7CA6-FFD2-3BC85C22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7" y="2095500"/>
            <a:ext cx="10714843" cy="632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6782DB-BF03-F5D2-E890-95736AA1C542}"/>
              </a:ext>
            </a:extLst>
          </p:cNvPr>
          <p:cNvSpPr txBox="1"/>
          <p:nvPr/>
        </p:nvSpPr>
        <p:spPr>
          <a:xfrm>
            <a:off x="8610600" y="84963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Physical Internet cross dock sorter [1]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BB7C928-3B5B-C9D0-F1DF-057454083E08}"/>
              </a:ext>
            </a:extLst>
          </p:cNvPr>
          <p:cNvSpPr txBox="1"/>
          <p:nvPr/>
        </p:nvSpPr>
        <p:spPr>
          <a:xfrm>
            <a:off x="144780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77000" y="4533900"/>
            <a:ext cx="2384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Model’s limits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10994"/>
            <a:ext cx="474434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32 total </a:t>
            </a:r>
            <a:r>
              <a:rPr lang="en-GB" sz="2000" noProof="0" dirty="0" err="1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benchmarck</a:t>
            </a: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instances</a:t>
            </a:r>
          </a:p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25 instances found optimal solutions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6 marked “hard” instances.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GB" sz="20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1 instance marked Unfeasible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7499" y="2079051"/>
            <a:ext cx="7785770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evaluate the difficulty of the model, we measure for every instance configuration the proportion of runs considered “hard”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GB" sz="2100" noProof="0" dirty="0">
              <a:solidFill>
                <a:srgbClr val="000000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187885"/>
            <a:ext cx="4383536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“hard” is defined as :</a:t>
            </a:r>
          </a:p>
          <a:p>
            <a:pPr marL="453396" lvl="1" indent="-226698" algn="ctr">
              <a:lnSpc>
                <a:spcPts val="2940"/>
              </a:lnSpc>
              <a:buFont typeface="Arial"/>
              <a:buChar char="•"/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Termination due to time limit or </a:t>
            </a: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GB" sz="2100" noProof="0" dirty="0" err="1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MIPgap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&gt; 5% 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19866"/>
              </p:ext>
            </p:extLst>
          </p:nvPr>
        </p:nvGraphicFramePr>
        <p:xfrm>
          <a:off x="9799528" y="1148317"/>
          <a:ext cx="7234581" cy="9234117"/>
        </p:xfrm>
        <a:graphic>
          <a:graphicData uri="http://schemas.openxmlformats.org/drawingml/2006/table">
            <a:tbl>
              <a:tblPr/>
              <a:tblGrid>
                <a:gridCol w="1381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831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#Trucks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#Containers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%hard instance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Observation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b="1" noProof="0" dirty="0">
                          <a:solidFill>
                            <a:srgbClr val="000000"/>
                          </a:solidFill>
                          <a:latin typeface="Inter 2 Bold"/>
                          <a:ea typeface="Inter 2 Bold"/>
                          <a:cs typeface="Inter 2 Bold"/>
                          <a:sym typeface="Inter 2 Bold"/>
                        </a:rPr>
                        <a:t>#Destinations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9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4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4-5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6-8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768">
                <a:tc row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9-10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solved optimally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9300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11-12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Optimal solutions are obtained, but with higher computation times.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1-2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2360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11-12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33%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One out of three instances reaches the time limit.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08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100%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All instances are difficult (systematic time limit).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 &amp; 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612"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GB" sz="1100" noProof="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67%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Two out of three instances are difficult.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7 &amp; 15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671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20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30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Unfeasible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Unfeasible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GB" sz="1500" noProof="0" dirty="0">
                          <a:solidFill>
                            <a:srgbClr val="000000"/>
                          </a:solidFill>
                          <a:latin typeface="Inter 2"/>
                          <a:ea typeface="Inter 2"/>
                          <a:cs typeface="Inter 2"/>
                          <a:sym typeface="Inter 2"/>
                        </a:rPr>
                        <a:t>10</a:t>
                      </a:r>
                      <a:endParaRPr lang="en-GB" sz="1100" noProof="0" dirty="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57B1F-0DF7-5CE9-75ED-D14DB583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72C28-6BDE-27FC-0C60-00BF8E32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35636-3217-CE09-7992-A4F593B3D6F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8BCED-085A-9B58-971B-D0ACE47BF1F4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081B98CE-4C89-10E7-69CB-E3B2753F1155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C0244-D837-7971-FAC5-3133C12C3F0A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6601C066-C89E-0497-BFFD-4677AB3E5324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A34D11F6-C4AB-9C25-E09E-3D270B52EB0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E6E770B5-769E-177E-07B7-AC2505EECF9A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3ECFE09-299C-6405-9DBB-C6A881705A0F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D796621-2A74-A175-1AB1-3F78F7091D9E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Conclusions and discussion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C3B51-E22D-D44D-DC26-6AD7B193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44611-B111-F854-C5E1-9C56AAE1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41</a:t>
            </a:fld>
            <a:endParaRPr lang="en-GB" noProof="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5800" y="2095500"/>
            <a:ext cx="9626832" cy="7487536"/>
          </a:xfrm>
          <a:custGeom>
            <a:avLst/>
            <a:gdLst/>
            <a:ahLst/>
            <a:cxnLst/>
            <a:rect l="l" t="t" r="r" b="b"/>
            <a:pathLst>
              <a:path w="9626832" h="7487536">
                <a:moveTo>
                  <a:pt x="0" y="0"/>
                </a:moveTo>
                <a:lnTo>
                  <a:pt x="9626832" y="0"/>
                </a:lnTo>
                <a:lnTo>
                  <a:pt x="9626832" y="7487536"/>
                </a:lnTo>
                <a:lnTo>
                  <a:pt x="0" y="7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reeform 4"/>
          <p:cNvSpPr/>
          <p:nvPr/>
        </p:nvSpPr>
        <p:spPr>
          <a:xfrm rot="-60946">
            <a:off x="11062041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0848278" y="6530966"/>
            <a:ext cx="828762" cy="828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1790700"/>
            <a:ext cx="5286657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Three distinct difficulty regions: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9523" y="1654299"/>
            <a:ext cx="145018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Eazy region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9523" y="3962259"/>
            <a:ext cx="206692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Transition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9523" y="6589113"/>
            <a:ext cx="3941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Difficult region (large instances)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800" y="2536133"/>
            <a:ext cx="654766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4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trucks and [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] containers, the solver found optimal solutions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76" y="4754739"/>
            <a:ext cx="6524485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Starting from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to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12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approximately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33%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of instances reach the time limit; the model is still solvable but demands more computational power.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76" y="7309061"/>
            <a:ext cx="688547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15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7-10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all instances reached the time limit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7-15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destinations;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67%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 hit time limit. </a:t>
            </a:r>
          </a:p>
          <a:p>
            <a:pPr algn="l">
              <a:lnSpc>
                <a:spcPts val="2940"/>
              </a:lnSpc>
            </a:pP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20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trucks,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30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containers, and </a:t>
            </a:r>
            <a:r>
              <a:rPr lang="en-GB" sz="2100" b="1" noProof="0" dirty="0">
                <a:solidFill>
                  <a:srgbClr val="000000"/>
                </a:solidFill>
                <a:latin typeface="Inter 2 Bold"/>
                <a:ea typeface="Inter 2 Bold"/>
                <a:cs typeface="Inter 2 Bold"/>
                <a:sym typeface="Inter 2 Bold"/>
              </a:rPr>
              <a:t>10 </a:t>
            </a:r>
            <a:r>
              <a:rPr lang="en-GB" sz="2100" noProof="0" dirty="0">
                <a:solidFill>
                  <a:srgbClr val="000000"/>
                </a:solidFill>
                <a:latin typeface="Inter 2"/>
                <a:ea typeface="Inter 2"/>
                <a:cs typeface="Inter 2"/>
                <a:sym typeface="Inter 2"/>
              </a:rPr>
              <a:t>destinations; the instance is </a:t>
            </a:r>
            <a:r>
              <a:rPr lang="en-GB" sz="2100" noProof="0" dirty="0">
                <a:solidFill>
                  <a:srgbClr val="FF3131"/>
                </a:solidFill>
                <a:latin typeface="Inter 2"/>
                <a:ea typeface="Inter 2"/>
                <a:cs typeface="Inter 2"/>
                <a:sym typeface="Inter 2"/>
              </a:rPr>
              <a:t>unfeasible.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GB" sz="2100" noProof="0" dirty="0">
              <a:solidFill>
                <a:srgbClr val="FF3131"/>
              </a:solidFill>
              <a:latin typeface="Inter 2"/>
              <a:ea typeface="Inter 2"/>
              <a:cs typeface="Inter 2"/>
              <a:sym typeface="Inter 2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673127" y="6518399"/>
            <a:ext cx="828762" cy="8287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A06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18" name="Freeform 18"/>
          <p:cNvSpPr/>
          <p:nvPr/>
        </p:nvSpPr>
        <p:spPr>
          <a:xfrm rot="-60946">
            <a:off x="11886889" y="591372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9" name="Group 19"/>
          <p:cNvGrpSpPr/>
          <p:nvPr/>
        </p:nvGrpSpPr>
        <p:grpSpPr>
          <a:xfrm>
            <a:off x="13526595" y="4171718"/>
            <a:ext cx="2279911" cy="2489521"/>
            <a:chOff x="0" y="0"/>
            <a:chExt cx="74436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365" cy="812800"/>
            </a:xfrm>
            <a:custGeom>
              <a:avLst/>
              <a:gdLst/>
              <a:ahLst/>
              <a:cxnLst/>
              <a:rect l="l" t="t" r="r" b="b"/>
              <a:pathLst>
                <a:path w="744365" h="812800">
                  <a:moveTo>
                    <a:pt x="372182" y="0"/>
                  </a:moveTo>
                  <a:cubicBezTo>
                    <a:pt x="166632" y="0"/>
                    <a:pt x="0" y="181951"/>
                    <a:pt x="0" y="406400"/>
                  </a:cubicBezTo>
                  <a:cubicBezTo>
                    <a:pt x="0" y="630849"/>
                    <a:pt x="166632" y="812800"/>
                    <a:pt x="372182" y="812800"/>
                  </a:cubicBezTo>
                  <a:cubicBezTo>
                    <a:pt x="577733" y="812800"/>
                    <a:pt x="744365" y="630849"/>
                    <a:pt x="744365" y="406400"/>
                  </a:cubicBezTo>
                  <a:cubicBezTo>
                    <a:pt x="744365" y="181951"/>
                    <a:pt x="577733" y="0"/>
                    <a:pt x="372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784" y="38100"/>
              <a:ext cx="60479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GB" noProof="0" dirty="0"/>
            </a:p>
          </p:txBody>
        </p:sp>
      </p:grpSp>
      <p:sp>
        <p:nvSpPr>
          <p:cNvPr id="22" name="Freeform 22"/>
          <p:cNvSpPr/>
          <p:nvPr/>
        </p:nvSpPr>
        <p:spPr>
          <a:xfrm rot="-60946">
            <a:off x="13947474" y="373826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8" y="0"/>
                </a:lnTo>
                <a:lnTo>
                  <a:pt x="401238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Freeform 23"/>
          <p:cNvSpPr/>
          <p:nvPr/>
        </p:nvSpPr>
        <p:spPr>
          <a:xfrm rot="-60946">
            <a:off x="1765503" y="1672888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Freeform 24"/>
          <p:cNvSpPr/>
          <p:nvPr/>
        </p:nvSpPr>
        <p:spPr>
          <a:xfrm rot="-60946">
            <a:off x="1742327" y="3906612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5" name="Freeform 25"/>
          <p:cNvSpPr/>
          <p:nvPr/>
        </p:nvSpPr>
        <p:spPr>
          <a:xfrm rot="-60946">
            <a:off x="1742327" y="6524189"/>
            <a:ext cx="401238" cy="524182"/>
          </a:xfrm>
          <a:custGeom>
            <a:avLst/>
            <a:gdLst/>
            <a:ahLst/>
            <a:cxnLst/>
            <a:rect l="l" t="t" r="r" b="b"/>
            <a:pathLst>
              <a:path w="401238" h="524182">
                <a:moveTo>
                  <a:pt x="0" y="0"/>
                </a:moveTo>
                <a:lnTo>
                  <a:pt x="401237" y="0"/>
                </a:lnTo>
                <a:lnTo>
                  <a:pt x="401237" y="524182"/>
                </a:lnTo>
                <a:lnTo>
                  <a:pt x="0" y="5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TextBox 26"/>
          <p:cNvSpPr txBox="1"/>
          <p:nvPr/>
        </p:nvSpPr>
        <p:spPr>
          <a:xfrm>
            <a:off x="7467600" y="3238500"/>
            <a:ext cx="2384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Model’s limits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B310EF-02E6-07A0-82CA-550C420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66EF102-82DA-9A08-2DBE-CFCCDB02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DA4D3F-BB94-D7CF-43AB-F422FEF4FDB2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AC987-CBF3-BB59-8410-E0CE4663FCE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7873F1B6-233D-062C-860C-B636A7A8087F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E8855-9CD5-00E4-4CD6-9E22FFE1A96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A59A1412-5632-4822-C45D-7EAA40E44EC5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Algorithms (GA)</a:t>
            </a: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F47A5F07-6F58-0574-C1E2-93AD0D5C1A0B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D513C0E-6EB7-ECED-7F16-8A291472CDF2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16F02FC0-E98D-2FB3-9BA7-A225BB8B7D09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B74157A-830A-CB77-6529-D87CDAC0C979}"/>
              </a:ext>
            </a:extLst>
          </p:cNvPr>
          <p:cNvSpPr txBox="1"/>
          <p:nvPr/>
        </p:nvSpPr>
        <p:spPr>
          <a:xfrm>
            <a:off x="12420600" y="8763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9771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&amp; key  improvements &amp;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2169" y="5260509"/>
            <a:ext cx="15312994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GB" sz="2500" noProof="0" dirty="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The results are still being stabilized, but the observed trends indicate that GA can provide a quick alternative, especially for large instances.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5800" y="1983909"/>
            <a:ext cx="78644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instances-&gt;GA faster-&gt; Lose precision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5800" y="4588044"/>
            <a:ext cx="16230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Tradeoff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(Optimal solutions, and Running time)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5800" y="390605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Solution representation plays a big role in the effectiveness of the genetic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800" y="2665899"/>
            <a:ext cx="114683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Big instances-&gt;</a:t>
            </a:r>
            <a:r>
              <a:rPr lang="en-GB" sz="2399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Exact_methode</a:t>
            </a:r>
            <a:r>
              <a:rPr lang="en-GB" sz="2399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found optimal-&gt; bigger time execution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684" y="6273334"/>
            <a:ext cx="16899717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Experiment with other genetic operations, fitness </a:t>
            </a:r>
            <a:r>
              <a:rPr lang="en-GB" sz="2700" b="1" noProof="0" dirty="0" err="1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sharing,random</a:t>
            </a: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immigration, other combinations of crossover, ...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Move to Multi-Objective GA (NSGA-II)(Use NSGA-II to generate a Pareto front of best compromises)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 Parameter tuning: population size, crossover rate, mutation rate, elitism.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GB" sz="27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Explore hybridized metaheuristics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800" y="3224064"/>
            <a:ext cx="164319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GB" sz="2400" b="1" noProof="0" dirty="0">
                <a:solidFill>
                  <a:srgbClr val="000000"/>
                </a:solidFill>
                <a:latin typeface="Inter 1 Bold"/>
                <a:ea typeface="Inter 1 Bold"/>
                <a:cs typeface="Inter 1 Bold"/>
                <a:sym typeface="Inter 1 Bold"/>
              </a:rPr>
              <a:t>Initial initialization plays a big role on the quality of the GA solutions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9B3137F-8B88-DBD9-0B6F-5897BB8A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8AD62-8C96-E357-A8F1-FEFEDB60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43</a:t>
            </a:fld>
            <a:endParaRPr lang="en-GB" noProof="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203F-9352-689A-BC21-19D9DD41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D05F837-B468-A38E-62A1-5527AD2AC319}"/>
              </a:ext>
            </a:extLst>
          </p:cNvPr>
          <p:cNvSpPr txBox="1"/>
          <p:nvPr/>
        </p:nvSpPr>
        <p:spPr>
          <a:xfrm>
            <a:off x="4839982" y="1081642"/>
            <a:ext cx="87604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GB" sz="3300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7F468B8-D82C-FBE0-1CF5-98A4C758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9E4E46-0449-22E4-ADF7-40CFFA3F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63E3F2-C270-46CF-A81B-964D9A651218}"/>
              </a:ext>
            </a:extLst>
          </p:cNvPr>
          <p:cNvSpPr txBox="1"/>
          <p:nvPr/>
        </p:nvSpPr>
        <p:spPr>
          <a:xfrm>
            <a:off x="762000" y="2019300"/>
            <a:ext cx="153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 : </a:t>
            </a:r>
            <a:r>
              <a:rPr lang="fr-FR" dirty="0" err="1"/>
              <a:t>Tran</a:t>
            </a:r>
            <a:r>
              <a:rPr lang="fr-FR" dirty="0"/>
              <a:t>-Dang et al , (2021)</a:t>
            </a:r>
          </a:p>
          <a:p>
            <a:r>
              <a:rPr lang="fr-FR" dirty="0"/>
              <a:t>[2] : </a:t>
            </a:r>
            <a:r>
              <a:rPr lang="fr-FR" dirty="0" err="1"/>
              <a:t>Chargui</a:t>
            </a:r>
            <a:r>
              <a:rPr lang="fr-FR" dirty="0"/>
              <a:t> et al , (2019)</a:t>
            </a:r>
          </a:p>
        </p:txBody>
      </p:sp>
    </p:spTree>
    <p:extLst>
      <p:ext uri="{BB962C8B-B14F-4D97-AF65-F5344CB8AC3E}">
        <p14:creationId xmlns:p14="http://schemas.microsoft.com/office/powerpoint/2010/main" val="347916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724" y="3521914"/>
            <a:ext cx="8000552" cy="22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99"/>
              </a:lnSpc>
              <a:spcBef>
                <a:spcPct val="0"/>
              </a:spcBef>
            </a:pPr>
            <a:r>
              <a:rPr lang="en-GB" sz="12928" noProof="0" dirty="0">
                <a:solidFill>
                  <a:srgbClr val="000000"/>
                </a:solidFill>
                <a:latin typeface="Give You Glory"/>
                <a:ea typeface="Give You Glory"/>
                <a:cs typeface="Give You Glory"/>
                <a:sym typeface="Give You Glory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1095-37FE-7B48-410A-2C59EB4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2EC8-25B9-7953-8F70-BFB6D58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45</a:t>
            </a:fld>
            <a:endParaRPr lang="en-GB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5753100"/>
            <a:ext cx="13108288" cy="18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NP-hard problem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	Finding the optimal solution in a reasonable time is very difficult.</a:t>
            </a:r>
          </a:p>
          <a:p>
            <a:pPr>
              <a:lnSpc>
                <a:spcPts val="3013"/>
              </a:lnSpc>
              <a:spcBef>
                <a:spcPct val="0"/>
              </a:spcBef>
            </a:pP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Find a near optimal solution </a:t>
            </a:r>
            <a:r>
              <a:rPr lang="en-GB" sz="2152" b="1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with approximative methods</a:t>
            </a:r>
            <a:endParaRPr lang="en-GB" sz="2152" b="1" noProof="0" dirty="0">
              <a:solidFill>
                <a:srgbClr val="000000"/>
              </a:solidFill>
              <a:latin typeface="Inter 1 Medium"/>
              <a:ea typeface="Inter 1 Medium"/>
              <a:cs typeface="Inter 1 Medium"/>
              <a:sym typeface="Inter 1 Medium"/>
            </a:endParaRPr>
          </a:p>
          <a:p>
            <a:pPr marL="342900" indent="-342900">
              <a:lnSpc>
                <a:spcPts val="30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52" b="1" noProof="0" dirty="0">
                <a:solidFill>
                  <a:srgbClr val="000000"/>
                </a:solidFill>
                <a:latin typeface="Inter 1 Medium"/>
                <a:ea typeface="Inter 1 Medium"/>
                <a:cs typeface="Inter 1 Medium"/>
                <a:sym typeface="Inter 1 Medium"/>
              </a:rPr>
              <a:t>Explore the search space to find the global optimal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47800" y="6134100"/>
            <a:ext cx="682440" cy="15778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C8996-D996-945C-1848-592B6DCA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F33F3-A8A5-AD1D-B70D-BD6C4D1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413EC-81FE-090A-3014-C5294FC0D49C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52118-93B2-A861-273A-07CF12F9395E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49F8355-EFCF-76EA-FD5D-17C84879A7E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3FF4D-F8AE-ABA1-C110-B0B02DEF7BDB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8EF106A-8570-AB9F-66DB-E85A840C002E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4AB17A0F-733D-D9D2-CE17-FF280C788634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525F57-F1D1-8675-1D24-77CFFE291804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B955A-DC34-5F68-9D1F-EC7CC6FF24E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A526687-AA8C-C7CE-69BA-2822593C994C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7C106E8-D5B2-817E-6BCB-4C810F0D2DE2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</a:t>
            </a:r>
            <a:r>
              <a:rPr lang="en-GB" sz="2400" noProof="0" dirty="0">
                <a:solidFill>
                  <a:schemeClr val="bg1">
                    <a:lumMod val="8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work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C6EAF3-31A5-7CE0-13EA-1326501D4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24100"/>
            <a:ext cx="1418958" cy="141895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73923E-78AC-6299-4DC4-1214569A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7900"/>
            <a:ext cx="1460835" cy="14608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6C92A-A700-E25A-2FCA-4181D1174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32410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CCEBC-A225-6BD9-571B-E48F0B95F496}"/>
              </a:ext>
            </a:extLst>
          </p:cNvPr>
          <p:cNvSpPr txBox="1"/>
          <p:nvPr/>
        </p:nvSpPr>
        <p:spPr>
          <a:xfrm>
            <a:off x="1524000" y="29337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latin typeface="Inter 1" panose="020B0604020202020204" charset="0"/>
                <a:ea typeface="Inter 1" panose="020B0604020202020204" charset="0"/>
              </a:rPr>
              <a:t>Optimizing</a:t>
            </a:r>
            <a:r>
              <a:rPr lang="en-GB" sz="3200" noProof="0" dirty="0"/>
              <a:t>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2A521-9114-3396-0A0B-8267C8107B7D}"/>
              </a:ext>
            </a:extLst>
          </p:cNvPr>
          <p:cNvSpPr txBox="1"/>
          <p:nvPr/>
        </p:nvSpPr>
        <p:spPr>
          <a:xfrm>
            <a:off x="4038600" y="4076700"/>
            <a:ext cx="335280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noProof="0" dirty="0"/>
              <a:t> </a:t>
            </a:r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Completion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0B9B9-4141-5D41-D61D-DF46D52FF492}"/>
              </a:ext>
            </a:extLst>
          </p:cNvPr>
          <p:cNvSpPr txBox="1"/>
          <p:nvPr/>
        </p:nvSpPr>
        <p:spPr>
          <a:xfrm>
            <a:off x="9982200" y="4229100"/>
            <a:ext cx="10668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Inter 1" panose="020B0604020202020204" charset="0"/>
                <a:ea typeface="Inter 1" panose="020B0604020202020204" charset="0"/>
              </a:rPr>
              <a:t>Cost</a:t>
            </a:r>
            <a:endParaRPr lang="en-GB" sz="2000" b="1" dirty="0">
              <a:latin typeface="Inter 1" panose="020B0604020202020204" charset="0"/>
              <a:ea typeface="Inter 1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FE8A9-305D-2408-18A7-8474730E99FC}"/>
              </a:ext>
            </a:extLst>
          </p:cNvPr>
          <p:cNvSpPr txBox="1"/>
          <p:nvPr/>
        </p:nvSpPr>
        <p:spPr>
          <a:xfrm>
            <a:off x="78486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And/or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35849-CD33-5F93-5568-535CD9419366}"/>
              </a:ext>
            </a:extLst>
          </p:cNvPr>
          <p:cNvSpPr txBox="1"/>
          <p:nvPr/>
        </p:nvSpPr>
        <p:spPr>
          <a:xfrm>
            <a:off x="11811000" y="30099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While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A7C31-5C28-D2EF-C761-9DFDE8346845}"/>
              </a:ext>
            </a:extLst>
          </p:cNvPr>
          <p:cNvSpPr txBox="1"/>
          <p:nvPr/>
        </p:nvSpPr>
        <p:spPr>
          <a:xfrm>
            <a:off x="13335000" y="4229100"/>
            <a:ext cx="3962400" cy="4001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Inter 1" panose="020B0604020202020204" charset="0"/>
                <a:ea typeface="Inter 1" panose="020B0604020202020204" charset="0"/>
              </a:rPr>
              <a:t>Real world constraints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808F-495C-4C29-C885-A1CEE5E8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313A6AB-CD22-2A91-C19F-CDD8D32C595C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0BC320-5225-558E-A85F-8CE2113D0BA7}"/>
              </a:ext>
            </a:extLst>
          </p:cNvPr>
          <p:cNvSpPr/>
          <p:nvPr/>
        </p:nvSpPr>
        <p:spPr>
          <a:xfrm>
            <a:off x="1447800" y="6134100"/>
            <a:ext cx="682440" cy="1577896"/>
          </a:xfrm>
          <a:custGeom>
            <a:avLst/>
            <a:gdLst/>
            <a:ahLst/>
            <a:cxnLst/>
            <a:rect l="l" t="t" r="r" b="b"/>
            <a:pathLst>
              <a:path w="682440" h="1577896">
                <a:moveTo>
                  <a:pt x="0" y="0"/>
                </a:moveTo>
                <a:lnTo>
                  <a:pt x="682440" y="0"/>
                </a:lnTo>
                <a:lnTo>
                  <a:pt x="682440" y="1577896"/>
                </a:lnTo>
                <a:lnTo>
                  <a:pt x="0" y="15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4B44D-4967-D695-A6CE-C15407FC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6DBD9-A069-0AD0-5EEC-8263919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67A17-4F2B-D9F8-2200-696584A36743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40BCA-42BB-DA03-D872-729B21D2028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241301-626A-8C13-4C9A-0F7438F7C358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BC90D-D845-098D-B888-A4031979B8F3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A0088E-67DA-3918-844F-979F0F8FD799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FC1C586-BEB4-7473-B30A-5F42BB9EAED2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92D81D5-BBA4-D5F8-C219-BBD303E6E85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C436-E062-B7CC-6C9E-A63E26B9E35F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1414B567-30F9-4D9D-4CCA-BD2D86237C87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477AE92-AA7E-DA13-1A86-5270608EE975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06D2-676A-4F88-A1C1-11BFFFBDED75}"/>
              </a:ext>
            </a:extLst>
          </p:cNvPr>
          <p:cNvSpPr txBox="1"/>
          <p:nvPr/>
        </p:nvSpPr>
        <p:spPr>
          <a:xfrm>
            <a:off x="6629400" y="1943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Approximative 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806B-C39A-05A8-FB09-F2DBC1516176}"/>
              </a:ext>
            </a:extLst>
          </p:cNvPr>
          <p:cNvSpPr txBox="1"/>
          <p:nvPr/>
        </p:nvSpPr>
        <p:spPr>
          <a:xfrm>
            <a:off x="2286000" y="35433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Problem</a:t>
            </a:r>
            <a:r>
              <a:rPr lang="fr-FR" sz="3200" dirty="0"/>
              <a:t> </a:t>
            </a:r>
            <a:r>
              <a:rPr lang="fr-FR" sz="3200" dirty="0" err="1"/>
              <a:t>specific</a:t>
            </a:r>
            <a:r>
              <a:rPr lang="fr-FR" sz="3200" dirty="0"/>
              <a:t> (</a:t>
            </a:r>
            <a:r>
              <a:rPr lang="fr-FR" sz="3200" dirty="0" err="1"/>
              <a:t>heuristics</a:t>
            </a:r>
            <a:r>
              <a:rPr lang="fr-FR" sz="32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6C4FE-DA90-268F-505A-28597FB592BE}"/>
              </a:ext>
            </a:extLst>
          </p:cNvPr>
          <p:cNvSpPr txBox="1"/>
          <p:nvPr/>
        </p:nvSpPr>
        <p:spPr>
          <a:xfrm>
            <a:off x="10668000" y="3467100"/>
            <a:ext cx="4876800" cy="58477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91B81-6F6D-2406-BDEF-B7B8A0CC96F5}"/>
              </a:ext>
            </a:extLst>
          </p:cNvPr>
          <p:cNvSpPr txBox="1"/>
          <p:nvPr/>
        </p:nvSpPr>
        <p:spPr>
          <a:xfrm>
            <a:off x="7391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2DA81C-8515-BBDC-E944-EBA6FE5B64E8}"/>
              </a:ext>
            </a:extLst>
          </p:cNvPr>
          <p:cNvSpPr txBox="1"/>
          <p:nvPr/>
        </p:nvSpPr>
        <p:spPr>
          <a:xfrm>
            <a:off x="13106400" y="5143500"/>
            <a:ext cx="4876800" cy="10772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Non-Nature </a:t>
            </a:r>
            <a:r>
              <a:rPr lang="fr-FR" sz="3200" dirty="0" err="1"/>
              <a:t>inspired</a:t>
            </a:r>
            <a:r>
              <a:rPr lang="fr-FR" sz="3200" dirty="0"/>
              <a:t> </a:t>
            </a:r>
            <a:r>
              <a:rPr lang="fr-FR" sz="3200" dirty="0" err="1"/>
              <a:t>meta-heuristics</a:t>
            </a:r>
            <a:endParaRPr lang="fr-FR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11042-739E-D0DF-9DF2-2B1521A55819}"/>
              </a:ext>
            </a:extLst>
          </p:cNvPr>
          <p:cNvSpPr txBox="1"/>
          <p:nvPr/>
        </p:nvSpPr>
        <p:spPr>
          <a:xfrm>
            <a:off x="73914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Evolutionary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BF764-427A-1368-4D86-AB4F09D2D845}"/>
              </a:ext>
            </a:extLst>
          </p:cNvPr>
          <p:cNvSpPr txBox="1"/>
          <p:nvPr/>
        </p:nvSpPr>
        <p:spPr>
          <a:xfrm>
            <a:off x="7391400" y="76581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Swarm</a:t>
            </a:r>
            <a:r>
              <a:rPr lang="fr-FR" sz="2800" dirty="0"/>
              <a:t> Intelligence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A1A1B-B18D-C2E0-5B72-0ED964AE4938}"/>
              </a:ext>
            </a:extLst>
          </p:cNvPr>
          <p:cNvSpPr txBox="1"/>
          <p:nvPr/>
        </p:nvSpPr>
        <p:spPr>
          <a:xfrm>
            <a:off x="7391400" y="84963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Physical/</a:t>
            </a:r>
            <a:r>
              <a:rPr lang="fr-FR" sz="2800" dirty="0" err="1"/>
              <a:t>chemical</a:t>
            </a:r>
            <a:r>
              <a:rPr lang="fr-FR" sz="2800" dirty="0"/>
              <a:t> </a:t>
            </a:r>
            <a:r>
              <a:rPr lang="fr-FR" sz="2800" dirty="0" err="1"/>
              <a:t>based</a:t>
            </a:r>
            <a:r>
              <a:rPr lang="fr-FR" sz="2800" dirty="0"/>
              <a:t> algo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C5CDA-0A60-B2AB-5443-51AF1BCDF7E9}"/>
              </a:ext>
            </a:extLst>
          </p:cNvPr>
          <p:cNvSpPr txBox="1"/>
          <p:nvPr/>
        </p:nvSpPr>
        <p:spPr>
          <a:xfrm>
            <a:off x="13030200" y="68199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Tabu</a:t>
            </a:r>
            <a:r>
              <a:rPr lang="fr-FR" sz="2800" dirty="0"/>
              <a:t> </a:t>
            </a:r>
            <a:r>
              <a:rPr lang="fr-FR" sz="2800" dirty="0" err="1"/>
              <a:t>searchalgo</a:t>
            </a:r>
            <a:endParaRPr lang="fr-FR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4A4C4-DC0F-807D-A3E7-086B377E64C6}"/>
              </a:ext>
            </a:extLst>
          </p:cNvPr>
          <p:cNvSpPr txBox="1"/>
          <p:nvPr/>
        </p:nvSpPr>
        <p:spPr>
          <a:xfrm>
            <a:off x="13030200" y="7734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Local </a:t>
            </a:r>
            <a:r>
              <a:rPr lang="fr-FR" sz="2800" dirty="0" err="1"/>
              <a:t>search</a:t>
            </a:r>
            <a:endParaRPr lang="fr-FR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8B765-BB6F-AC3D-04C0-0A4CF931D2C7}"/>
              </a:ext>
            </a:extLst>
          </p:cNvPr>
          <p:cNvSpPr txBox="1"/>
          <p:nvPr/>
        </p:nvSpPr>
        <p:spPr>
          <a:xfrm>
            <a:off x="13030200" y="84963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Large </a:t>
            </a:r>
            <a:r>
              <a:rPr lang="fr-FR" sz="2800" dirty="0" err="1"/>
              <a:t>neighbourhood</a:t>
            </a:r>
            <a:endParaRPr lang="fr-FR" sz="2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62AC961-FA8B-909E-AB62-12009D12E299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rot="5400000">
            <a:off x="6388388" y="863887"/>
            <a:ext cx="1015425" cy="4343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2A2CBB6-FA64-0E96-1E25-1624998B5C48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16200000" flipH="1">
            <a:off x="10617488" y="978187"/>
            <a:ext cx="939225" cy="4038600"/>
          </a:xfrm>
          <a:prstGeom prst="bentConnector3">
            <a:avLst>
              <a:gd name="adj1" fmla="val 534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3E623F-F04C-F65F-2728-68203648EB40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16200000" flipH="1">
            <a:off x="13779788" y="3378487"/>
            <a:ext cx="1091625" cy="2438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FC38C4-8353-CADA-083A-751D65CD7E46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>
            <a:off x="10922288" y="2959387"/>
            <a:ext cx="1091625" cy="32766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0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40E2-6FF7-11E4-854D-EF09CB7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58CF16-70D8-2624-C736-CEA35820714F}"/>
              </a:ext>
            </a:extLst>
          </p:cNvPr>
          <p:cNvSpPr txBox="1"/>
          <p:nvPr/>
        </p:nvSpPr>
        <p:spPr>
          <a:xfrm>
            <a:off x="14377268" y="97155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Research question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764EA-96BB-A67B-CC13-BABD995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27ADC9-4D57-1FBE-03FB-10B2F3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86728-A9AA-8228-6BD1-AD2CE4F52D0A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EA169-261A-CB04-3034-D7D9F01F4381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866C025-B066-4310-AB32-DE2711088864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FE341-D4A9-7E53-7860-7814DEB60592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24030AC3-67AF-8AC1-C167-E92911B8DAEF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E965AFB-D715-F4FA-8884-6663F1F46CC8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ADF376-1249-5113-CE2F-6A46F6A302DB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9BCC8-8463-1252-BDCA-A5FBC9F3F82C}"/>
              </a:ext>
            </a:extLst>
          </p:cNvPr>
          <p:cNvSpPr txBox="1"/>
          <p:nvPr/>
        </p:nvSpPr>
        <p:spPr>
          <a:xfrm>
            <a:off x="123444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Why GA ?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5E1DD3C-BA25-A447-6E12-1AE82920935D}"/>
              </a:ext>
            </a:extLst>
          </p:cNvPr>
          <p:cNvSpPr txBox="1"/>
          <p:nvPr/>
        </p:nvSpPr>
        <p:spPr>
          <a:xfrm>
            <a:off x="12344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D7493C7-23E6-6612-6839-DDA574FCD22B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  <p:pic>
        <p:nvPicPr>
          <p:cNvPr id="5" name="Picture 4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DDCCDA9C-1F3C-0041-A41F-6AE52679F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09900"/>
            <a:ext cx="1066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7AA91-7023-A8CB-7702-B7442DF7EB55}"/>
              </a:ext>
            </a:extLst>
          </p:cNvPr>
          <p:cNvSpPr txBox="1"/>
          <p:nvPr/>
        </p:nvSpPr>
        <p:spPr>
          <a:xfrm>
            <a:off x="3276600" y="34671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/>
              <a:t>Not </a:t>
            </a:r>
            <a:r>
              <a:rPr lang="fr-FR" sz="3600" dirty="0" err="1"/>
              <a:t>Prolem</a:t>
            </a:r>
            <a:r>
              <a:rPr lang="fr-FR" sz="3600" dirty="0"/>
              <a:t> </a:t>
            </a:r>
            <a:r>
              <a:rPr lang="fr-FR" sz="3600" dirty="0" err="1"/>
              <a:t>specific</a:t>
            </a:r>
            <a:endParaRPr lang="fr-F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BBF24-D613-5680-B4D1-5BC23873C593}"/>
              </a:ext>
            </a:extLst>
          </p:cNvPr>
          <p:cNvSpPr txBox="1"/>
          <p:nvPr/>
        </p:nvSpPr>
        <p:spPr>
          <a:xfrm>
            <a:off x="3352800" y="48387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Scalability</a:t>
            </a:r>
            <a:endParaRPr lang="fr-FR" sz="3600" dirty="0"/>
          </a:p>
        </p:txBody>
      </p:sp>
      <p:pic>
        <p:nvPicPr>
          <p:cNvPr id="11" name="Picture 10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BAF3A9B6-FF6C-3B60-8399-FBEB46BEA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57700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05EC0-825E-B8A9-24DB-37D85718ABBA}"/>
              </a:ext>
            </a:extLst>
          </p:cNvPr>
          <p:cNvSpPr txBox="1"/>
          <p:nvPr/>
        </p:nvSpPr>
        <p:spPr>
          <a:xfrm>
            <a:off x="3352800" y="62865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Hybridization</a:t>
            </a:r>
            <a:endParaRPr lang="fr-FR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D22A7-5DA9-EF95-1FFE-7BCF264437C2}"/>
              </a:ext>
            </a:extLst>
          </p:cNvPr>
          <p:cNvSpPr txBox="1"/>
          <p:nvPr/>
        </p:nvSpPr>
        <p:spPr>
          <a:xfrm>
            <a:off x="3352800" y="7734300"/>
            <a:ext cx="982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/>
              <a:t>Flexibility</a:t>
            </a:r>
            <a:r>
              <a:rPr lang="fr-FR" sz="3600" dirty="0"/>
              <a:t> and </a:t>
            </a:r>
            <a:r>
              <a:rPr lang="fr-FR" sz="3600" dirty="0" err="1"/>
              <a:t>adaptability</a:t>
            </a:r>
            <a:endParaRPr lang="fr-FR" sz="3600" dirty="0"/>
          </a:p>
        </p:txBody>
      </p:sp>
      <p:pic>
        <p:nvPicPr>
          <p:cNvPr id="27" name="Picture 26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58CCEFED-1319-84A0-7162-B19B582A4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829300"/>
            <a:ext cx="1066800" cy="1066800"/>
          </a:xfrm>
          <a:prstGeom prst="rect">
            <a:avLst/>
          </a:prstGeom>
        </p:spPr>
      </p:pic>
      <p:pic>
        <p:nvPicPr>
          <p:cNvPr id="28" name="Picture 27" descr="A group of arrows pointing up&#10;&#10;AI-generated content may be incorrect.">
            <a:extLst>
              <a:ext uri="{FF2B5EF4-FFF2-40B4-BE49-F238E27FC236}">
                <a16:creationId xmlns:a16="http://schemas.microsoft.com/office/drawing/2014/main" id="{8DC86DC3-6F04-2862-30B4-84E4ED1D9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2771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7A7A-E1EB-1518-0F9F-1EF1687E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319A8C-A591-C851-896A-DA9D51C397AE}"/>
              </a:ext>
            </a:extLst>
          </p:cNvPr>
          <p:cNvSpPr/>
          <p:nvPr/>
        </p:nvSpPr>
        <p:spPr>
          <a:xfrm>
            <a:off x="12115800" y="0"/>
            <a:ext cx="6172200" cy="156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CE00E8-4C9F-7961-2CC9-B6A531BD3209}"/>
              </a:ext>
            </a:extLst>
          </p:cNvPr>
          <p:cNvSpPr/>
          <p:nvPr/>
        </p:nvSpPr>
        <p:spPr>
          <a:xfrm>
            <a:off x="-152400" y="4381500"/>
            <a:ext cx="1828707" cy="2040399"/>
          </a:xfrm>
          <a:custGeom>
            <a:avLst/>
            <a:gdLst/>
            <a:ahLst/>
            <a:cxnLst/>
            <a:rect l="l" t="t" r="r" b="b"/>
            <a:pathLst>
              <a:path w="1828707" h="2040399">
                <a:moveTo>
                  <a:pt x="0" y="0"/>
                </a:moveTo>
                <a:lnTo>
                  <a:pt x="1828707" y="0"/>
                </a:lnTo>
                <a:lnTo>
                  <a:pt x="1828707" y="2040399"/>
                </a:lnTo>
                <a:lnTo>
                  <a:pt x="0" y="204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59DC-E38B-2123-1635-F94F8CA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DB51-CF9D-5AF8-8633-2EBB49A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6C7AB2F-C517-507E-92DC-269875427F74}"/>
              </a:ext>
            </a:extLst>
          </p:cNvPr>
          <p:cNvSpPr txBox="1"/>
          <p:nvPr/>
        </p:nvSpPr>
        <p:spPr>
          <a:xfrm>
            <a:off x="12420600" y="952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>
                    <a:lumMod val="95000"/>
                  </a:schemeClr>
                </a:solidFill>
                <a:latin typeface="Anton"/>
                <a:sym typeface="Anton"/>
              </a:rPr>
              <a:t>Why GA ?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F068A6F-DB7F-14C5-D4EC-46F75436329E}"/>
              </a:ext>
            </a:extLst>
          </p:cNvPr>
          <p:cNvSpPr txBox="1"/>
          <p:nvPr/>
        </p:nvSpPr>
        <p:spPr>
          <a:xfrm>
            <a:off x="124206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  <a:endParaRPr lang="en-GB" sz="2400" noProof="0" dirty="0">
              <a:solidFill>
                <a:schemeClr val="bg1">
                  <a:lumMod val="9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D2921-3B60-7DB2-203C-DF2655E77706}"/>
              </a:ext>
            </a:extLst>
          </p:cNvPr>
          <p:cNvSpPr/>
          <p:nvPr/>
        </p:nvSpPr>
        <p:spPr>
          <a:xfrm>
            <a:off x="0" y="0"/>
            <a:ext cx="12115800" cy="152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82C8C33-26DE-EE86-5A7D-7F9B2F12A672}"/>
              </a:ext>
            </a:extLst>
          </p:cNvPr>
          <p:cNvSpPr txBox="1"/>
          <p:nvPr/>
        </p:nvSpPr>
        <p:spPr>
          <a:xfrm>
            <a:off x="228600" y="2667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effectLst>
                  <a:glow rad="228600">
                    <a:srgbClr val="7CB36D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nton"/>
                <a:ea typeface="Anton"/>
                <a:cs typeface="Anton"/>
                <a:sym typeface="Anton"/>
              </a:rPr>
              <a:t>Motivation and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388CA-5053-FBD5-8FC2-9D503FA3435D}"/>
              </a:ext>
            </a:extLst>
          </p:cNvPr>
          <p:cNvSpPr txBox="1"/>
          <p:nvPr/>
        </p:nvSpPr>
        <p:spPr>
          <a:xfrm>
            <a:off x="3962400" y="266700"/>
            <a:ext cx="3614058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Anton"/>
              </a:rPr>
              <a:t>Genetic operators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FF06CFA-7913-7CE4-8B1E-40C853C2DF63}"/>
              </a:ext>
            </a:extLst>
          </p:cNvPr>
          <p:cNvSpPr txBox="1"/>
          <p:nvPr/>
        </p:nvSpPr>
        <p:spPr>
          <a:xfrm>
            <a:off x="228600" y="952500"/>
            <a:ext cx="4343400" cy="50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</a:pPr>
            <a:r>
              <a:rPr lang="en-GB" sz="2935" noProof="0" dirty="0">
                <a:solidFill>
                  <a:srgbClr val="000000"/>
                </a:solidFill>
                <a:latin typeface="Anton"/>
                <a:sym typeface="Inter 2"/>
              </a:rPr>
              <a:t>Genetic Algorithm (GA)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5559A38-ADBE-07DC-2788-82B0217D3721}"/>
              </a:ext>
            </a:extLst>
          </p:cNvPr>
          <p:cNvSpPr txBox="1"/>
          <p:nvPr/>
        </p:nvSpPr>
        <p:spPr>
          <a:xfrm>
            <a:off x="3962400" y="952500"/>
            <a:ext cx="3614058" cy="5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Experimental study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71BB66F-BC15-E10F-BD78-25B7087D4E79}"/>
              </a:ext>
            </a:extLst>
          </p:cNvPr>
          <p:cNvSpPr txBox="1"/>
          <p:nvPr/>
        </p:nvSpPr>
        <p:spPr>
          <a:xfrm>
            <a:off x="7848600" y="5715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GB" sz="2935" noProof="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4F04A1-A529-228F-C42A-CF4DAE7B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24197"/>
              </p:ext>
            </p:extLst>
          </p:nvPr>
        </p:nvGraphicFramePr>
        <p:xfrm>
          <a:off x="1828800" y="1638300"/>
          <a:ext cx="15468600" cy="7529112"/>
        </p:xfrm>
        <a:graphic>
          <a:graphicData uri="http://schemas.openxmlformats.org/drawingml/2006/table">
            <a:tbl>
              <a:tblPr/>
              <a:tblGrid>
                <a:gridCol w="6084805">
                  <a:extLst>
                    <a:ext uri="{9D8B030D-6E8A-4147-A177-3AD203B41FA5}">
                      <a16:colId xmlns:a16="http://schemas.microsoft.com/office/drawing/2014/main" val="3187102433"/>
                    </a:ext>
                  </a:extLst>
                </a:gridCol>
                <a:gridCol w="4227595">
                  <a:extLst>
                    <a:ext uri="{9D8B030D-6E8A-4147-A177-3AD203B41FA5}">
                      <a16:colId xmlns:a16="http://schemas.microsoft.com/office/drawing/2014/main" val="895479117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10580033"/>
                    </a:ext>
                  </a:extLst>
                </a:gridCol>
              </a:tblGrid>
              <a:tr h="25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Article Name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Objective Function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Method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33820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Chargui</a:t>
                      </a:r>
                      <a:r>
                        <a:rPr lang="en-GB" sz="1800" b="1" noProof="0" dirty="0">
                          <a:effectLst/>
                        </a:rPr>
                        <a:t>, et al. (2019) Truck Scheduling in a Rail–Road PI cross-dock Considering Energy Consumption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energy consumption + vehicle costs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metaheuristic (Variable </a:t>
                      </a:r>
                      <a:r>
                        <a:rPr lang="en-GB" sz="1800" noProof="0" dirty="0" err="1">
                          <a:effectLst/>
                        </a:rPr>
                        <a:t>Neighborhood</a:t>
                      </a:r>
                      <a:r>
                        <a:rPr lang="en-GB" sz="1800" noProof="0" dirty="0">
                          <a:effectLst/>
                        </a:rPr>
                        <a:t> Search+ TS(SA))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59552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Shahram, et al. (2019)Trucks scheduling in cross-docking with energy consumption consideration and trucks queuing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costs of holding products in a cross-dock + energy consumption of forklift in a cross-doc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 objective imperialist competitive algorithm (MOICA) + multi objective grey wolf optimizer (MOGWO)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0460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Aberka</a:t>
                      </a:r>
                      <a:r>
                        <a:rPr lang="en-GB" sz="1800" b="1" noProof="0" dirty="0">
                          <a:effectLst/>
                        </a:rPr>
                        <a:t>, et al. (2024) Sustainable Multi-Objective Truck Scheduling in a Rail-Road Physical Internet Cross-Docking Hub with Internal Storage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storage cost and energy </a:t>
                      </a:r>
                      <a:r>
                        <a:rPr lang="en-GB" sz="1800" noProof="0" dirty="0" err="1">
                          <a:effectLst/>
                        </a:rPr>
                        <a:t>consuption</a:t>
                      </a:r>
                      <a:endParaRPr lang="en-GB" sz="1800" noProof="0" dirty="0">
                        <a:effectLst/>
                      </a:endParaRP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Multi-objective Mixed Integer Programming Model (MO MIP) SEPLEX (exact method)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85255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Madani-Isfahani, et al. (2014), Multiple cross-docks scheduling using two meta-heuristic algorithms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operation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Simulated Annealing(SA) + Firefly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53184"/>
                  </a:ext>
                </a:extLst>
              </a:tr>
              <a:tr h="856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Yu, et al. (2021), Hybrid GA Truck Scheduling and Product Routing on the Cross-Docking System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 time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Hybrid GA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10161"/>
                  </a:ext>
                </a:extLst>
              </a:tr>
              <a:tr h="1261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 err="1">
                          <a:effectLst/>
                        </a:rPr>
                        <a:t>Mohtashami.A</a:t>
                      </a:r>
                      <a:r>
                        <a:rPr lang="en-GB" sz="1800" b="1" noProof="0" dirty="0">
                          <a:effectLst/>
                        </a:rPr>
                        <a:t> (2015) Scheduling Trucks in Cross Docking Systems with Temporary Storage and Repetitive Pattern for Shipping Trucks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completion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Genetic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1576"/>
                  </a:ext>
                </a:extLst>
              </a:tr>
              <a:tr h="1059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noProof="0" dirty="0">
                          <a:effectLst/>
                        </a:rPr>
                        <a:t>Maxim A. </a:t>
                      </a:r>
                      <a:r>
                        <a:rPr lang="en-GB" sz="1800" b="1" noProof="0" dirty="0" err="1">
                          <a:effectLst/>
                        </a:rPr>
                        <a:t>Dulebenets</a:t>
                      </a:r>
                      <a:r>
                        <a:rPr lang="en-GB" sz="1800" b="1" noProof="0" dirty="0">
                          <a:effectLst/>
                        </a:rPr>
                        <a:t> (2018), A Diploid Evolutionary Algorithm for Sustainable Truck Scheduling at a Cross-Docking Facility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Min total cost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noProof="0" dirty="0">
                          <a:effectLst/>
                        </a:rPr>
                        <a:t>Evolutionary Algorithm</a:t>
                      </a:r>
                    </a:p>
                  </a:txBody>
                  <a:tcPr marL="42208" marR="42208" marT="21104" marB="2110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547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003EE8D-E90B-B613-51C9-AF43D421EC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77463" y="3238498"/>
            <a:ext cx="15259863" cy="7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07C4A-59C7-5ED5-35AD-6EA091CB8B6D}"/>
              </a:ext>
            </a:extLst>
          </p:cNvPr>
          <p:cNvSpPr txBox="1"/>
          <p:nvPr/>
        </p:nvSpPr>
        <p:spPr>
          <a:xfrm>
            <a:off x="14630400" y="266700"/>
            <a:ext cx="4267200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10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Anton"/>
                <a:ea typeface="Anton"/>
                <a:cs typeface="Anton"/>
                <a:sym typeface="Anton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65374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48079" t="-11945" r="-52618"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3" name="AutoShape 3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87D3E8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4421469" y="4225583"/>
            <a:ext cx="9445063" cy="1835835"/>
            <a:chOff x="0" y="0"/>
            <a:chExt cx="12593417" cy="2447780"/>
          </a:xfrm>
        </p:grpSpPr>
        <p:sp>
          <p:nvSpPr>
            <p:cNvPr id="6" name="TextBox 6"/>
            <p:cNvSpPr txBox="1"/>
            <p:nvPr/>
          </p:nvSpPr>
          <p:spPr>
            <a:xfrm>
              <a:off x="729995" y="1858754"/>
              <a:ext cx="11133427" cy="58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9"/>
                </a:lnSpc>
              </a:pPr>
              <a:endParaRPr lang="en-GB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2593417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87"/>
                </a:lnSpc>
              </a:pPr>
              <a:r>
                <a:rPr lang="en-GB" sz="6187" noProof="0" dirty="0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Genetic Algorithm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D1A07-60CB-F7D7-C3E2-39495AAC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Cross dock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1DE2E-FC62-9118-374D-61A682CF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3888</Words>
  <Application>Microsoft Office PowerPoint</Application>
  <PresentationFormat>Personnalisé</PresentationFormat>
  <Paragraphs>829</Paragraphs>
  <Slides>45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64" baseType="lpstr">
      <vt:lpstr>Inter 2</vt:lpstr>
      <vt:lpstr>Inter 1 Bold</vt:lpstr>
      <vt:lpstr>Aptos Display</vt:lpstr>
      <vt:lpstr>Arimo</vt:lpstr>
      <vt:lpstr>Inter 1 Medium</vt:lpstr>
      <vt:lpstr>Aptos</vt:lpstr>
      <vt:lpstr>Calibri Light</vt:lpstr>
      <vt:lpstr>Anton</vt:lpstr>
      <vt:lpstr>Inter 2 Bold</vt:lpstr>
      <vt:lpstr>Calibri</vt:lpstr>
      <vt:lpstr>Open Sans</vt:lpstr>
      <vt:lpstr>Inter 1</vt:lpstr>
      <vt:lpstr>Give You Glory</vt:lpstr>
      <vt:lpstr>Cambria Math</vt:lpstr>
      <vt:lpstr>Open Sans Bold</vt:lpstr>
      <vt:lpstr>Arial</vt:lpstr>
      <vt:lpstr>Custom Design</vt:lpstr>
      <vt:lpstr>Retrospect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Taieb 3</dc:title>
  <cp:lastModifiedBy>Taieb</cp:lastModifiedBy>
  <cp:revision>41</cp:revision>
  <dcterms:created xsi:type="dcterms:W3CDTF">2006-08-16T00:00:00Z</dcterms:created>
  <dcterms:modified xsi:type="dcterms:W3CDTF">2025-12-15T15:41:39Z</dcterms:modified>
  <dc:identifier>DAG6QOOhEjs</dc:identifier>
</cp:coreProperties>
</file>